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
  </p:handoutMasterIdLst>
  <p:sldIdLst>
    <p:sldId id="298" r:id="rId3"/>
    <p:sldId id="287" r:id="rId5"/>
    <p:sldId id="338" r:id="rId6"/>
    <p:sldId id="305" r:id="rId7"/>
    <p:sldId id="331" r:id="rId8"/>
    <p:sldId id="332" r:id="rId9"/>
    <p:sldId id="333" r:id="rId10"/>
    <p:sldId id="334" r:id="rId11"/>
    <p:sldId id="354" r:id="rId12"/>
    <p:sldId id="355" r:id="rId13"/>
    <p:sldId id="356" r:id="rId14"/>
    <p:sldId id="357" r:id="rId15"/>
    <p:sldId id="358" r:id="rId16"/>
    <p:sldId id="359" r:id="rId17"/>
    <p:sldId id="360" r:id="rId18"/>
    <p:sldId id="36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305"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CFADAE"/>
    <a:srgbClr val="AF2D2D"/>
    <a:srgbClr val="F5F7F9"/>
    <a:srgbClr val="76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8" d="100"/>
          <a:sy n="108" d="100"/>
        </p:scale>
        <p:origin x="138"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5682C-981C-4CBC-93CE-9CFD4D0A1BF3}"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4C001-0721-4ADD-B610-32ADE3A43CE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rtl="0"/>
            <a:r>
              <a:rPr lang="en-GB" b="0" i="0" u="none" baseline="0"/>
              <a:t>Cover page and background image can be taken from China Science &amp; Technology Network, Ministry of Science and Technology, Xinhua and other websites according to the content of the text, attached with a brief description of the photo and acknowledgement of its source.</a:t>
            </a:r>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GB" altLang="en-US" dirty="0"/>
          </a:p>
        </p:txBody>
      </p:sp>
      <p:sp>
        <p:nvSpPr>
          <p:cNvPr id="4" name="灯片编号占位符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0DEF152-760F-43D0-85B8-0D9357EAFFC0}" type="slidenum">
              <a:rPr kumimoji="0" sz="1200" b="0" i="0" u="none" strike="noStrike" kern="1200" cap="none" spc="0" normalizeH="0" baseline="0">
                <a:ln>
                  <a:noFill/>
                </a:ln>
                <a:solidFill>
                  <a:prstClr val="black"/>
                </a:solidFill>
                <a:effectLst/>
                <a:uLnTx/>
                <a:uFillTx/>
                <a:latin typeface="等线" panose="02010600030101010101" charset="-122"/>
                <a:ea typeface="等线" panose="02010600030101010101" charset="-122"/>
                <a:cs typeface="+mn-cs"/>
              </a:rPr>
            </a:fld>
            <a:endParaRPr kumimoji="0" lang="en-GB"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en-GB" altLang="en-US" dirty="0"/>
          </a:p>
        </p:txBody>
      </p:sp>
      <p:sp>
        <p:nvSpPr>
          <p:cNvPr id="4" name="灯片编号占位符 3"/>
          <p:cNvSpPr>
            <a:spLocks noGrp="true"/>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0DEF152-760F-43D0-85B8-0D9357EAFFC0}" type="slidenum">
              <a:rPr kumimoji="0" sz="1200" b="0" i="0" u="none" strike="noStrike" kern="1200" cap="none" spc="0" normalizeH="0" baseline="0">
                <a:ln>
                  <a:noFill/>
                </a:ln>
                <a:solidFill>
                  <a:prstClr val="black"/>
                </a:solidFill>
                <a:effectLst/>
                <a:uLnTx/>
                <a:uFillTx/>
                <a:latin typeface="等线" panose="02010600030101010101" charset="-122"/>
                <a:ea typeface="等线" panose="02010600030101010101" charset="-122"/>
                <a:cs typeface="+mn-cs"/>
              </a:rPr>
            </a:fld>
            <a:endParaRPr kumimoji="0" lang="en-GB"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8E6FC9E5-1741-4A46-B07A-1F6D100E52CA}"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82707A-45EA-4C70-ABAA-4820FE05D41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FC9E5-1741-4A46-B07A-1F6D100E52CA}"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2707A-45EA-4C70-ABAA-4820FE05D4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9.GIF"/><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7" name="图片 6" descr="C:\Users\win\Desktop\332.jpg332"/>
          <p:cNvPicPr>
            <a:picLocks noChangeAspect="true"/>
          </p:cNvPicPr>
          <p:nvPr/>
        </p:nvPicPr>
        <p:blipFill>
          <a:blip r:embed="rId1"/>
          <a:srcRect/>
          <a:stretch>
            <a:fillRect/>
          </a:stretch>
        </p:blipFill>
        <p:spPr>
          <a:xfrm>
            <a:off x="0" y="-1313180"/>
            <a:ext cx="12335510" cy="8721725"/>
          </a:xfrm>
          <a:prstGeom prst="rect">
            <a:avLst/>
          </a:prstGeom>
        </p:spPr>
      </p:pic>
      <p:grpSp>
        <p:nvGrpSpPr>
          <p:cNvPr id="11" name="组合 10"/>
          <p:cNvGrpSpPr/>
          <p:nvPr/>
        </p:nvGrpSpPr>
        <p:grpSpPr>
          <a:xfrm>
            <a:off x="11549410" y="190500"/>
            <a:ext cx="314324" cy="266700"/>
            <a:chOff x="11061700" y="190500"/>
            <a:chExt cx="506413" cy="259078"/>
          </a:xfrm>
        </p:grpSpPr>
        <p:sp>
          <p:nvSpPr>
            <p:cNvPr id="8" name="矩形: 圆角 7"/>
            <p:cNvSpPr/>
            <p:nvPr/>
          </p:nvSpPr>
          <p:spPr>
            <a:xfrm>
              <a:off x="11061700" y="190500"/>
              <a:ext cx="256381"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矩形: 圆角 8"/>
            <p:cNvSpPr/>
            <p:nvPr/>
          </p:nvSpPr>
          <p:spPr>
            <a:xfrm>
              <a:off x="11061700" y="297181"/>
              <a:ext cx="506413"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矩形: 圆角 9"/>
            <p:cNvSpPr/>
            <p:nvPr/>
          </p:nvSpPr>
          <p:spPr>
            <a:xfrm>
              <a:off x="11318081" y="403859"/>
              <a:ext cx="250031"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29" name="图文框 28"/>
          <p:cNvSpPr/>
          <p:nvPr/>
        </p:nvSpPr>
        <p:spPr>
          <a:xfrm>
            <a:off x="1687830" y="1659890"/>
            <a:ext cx="3070225" cy="4118610"/>
          </a:xfrm>
          <a:prstGeom prst="frame">
            <a:avLst>
              <a:gd name="adj1" fmla="val 4667"/>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35" name="组合 34"/>
          <p:cNvGrpSpPr/>
          <p:nvPr/>
        </p:nvGrpSpPr>
        <p:grpSpPr>
          <a:xfrm>
            <a:off x="1439545" y="3013709"/>
            <a:ext cx="9377680" cy="2420045"/>
            <a:chOff x="1343385" y="2892481"/>
            <a:chExt cx="9465359" cy="1462820"/>
          </a:xfrm>
        </p:grpSpPr>
        <p:sp>
          <p:nvSpPr>
            <p:cNvPr id="30" name="文本框 29"/>
            <p:cNvSpPr txBox="true"/>
            <p:nvPr/>
          </p:nvSpPr>
          <p:spPr>
            <a:xfrm>
              <a:off x="2898683" y="4151486"/>
              <a:ext cx="7581900" cy="203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600" b="1" i="0" u="none" strike="noStrike" kern="1200" cap="none" spc="0" normalizeH="0" baseline="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rPr>
                <a:t>-- High-tech Winter Olympics</a:t>
              </a:r>
              <a:endParaRPr kumimoji="0" lang="en-GB" altLang="en-US" sz="2800" b="1" i="0" u="none" strike="noStrike" kern="1200" cap="none" spc="0" normalizeH="0" baseline="0" noProof="0" dirty="0">
                <a:ln>
                  <a:noFill/>
                </a:ln>
                <a:solidFill>
                  <a:prstClr val="white"/>
                </a:solidFill>
                <a:effectLst/>
                <a:highlight>
                  <a:srgbClr val="000000"/>
                </a:highlight>
                <a:uLnTx/>
                <a:uFillTx/>
                <a:latin typeface="微软雅黑" panose="020B0503020204020204" pitchFamily="34" charset="-122"/>
                <a:ea typeface="微软雅黑" panose="020B0503020204020204" pitchFamily="34" charset="-122"/>
                <a:cs typeface="+mn-cs"/>
              </a:endParaRPr>
            </a:p>
          </p:txBody>
        </p:sp>
        <p:sp>
          <p:nvSpPr>
            <p:cNvPr id="31" name="文本框 30"/>
            <p:cNvSpPr txBox="true"/>
            <p:nvPr/>
          </p:nvSpPr>
          <p:spPr>
            <a:xfrm>
              <a:off x="2084308" y="3407200"/>
              <a:ext cx="8724436" cy="94806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The </a:t>
              </a:r>
              <a:r>
                <a:rPr kumimoji="0" lang="en-US" altLang="en-GB" sz="36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Path</a:t>
              </a:r>
              <a:r>
                <a:rPr kumimoji="0" lang="en-GB" sz="36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of Scien</a:t>
              </a:r>
              <a:r>
                <a:rPr kumimoji="0" lang="en-US" altLang="en-GB" sz="36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ce, </a:t>
              </a:r>
              <a:r>
                <a:rPr kumimoji="0" lang="en-GB" sz="36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Technolog</a:t>
              </a:r>
              <a:r>
                <a:rPr kumimoji="0" lang="en-US" altLang="en-GB" sz="36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y and</a:t>
              </a:r>
              <a:r>
                <a:rPr kumimoji="0" lang="en-GB" sz="36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Innovation in China</a:t>
              </a:r>
              <a:endParaRPr kumimoji="0" lang="en-GB"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i="0" u="none"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GB" sz="2400" b="1" i="0" u="none"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High-tech Winter</a:t>
              </a:r>
              <a:r>
                <a:rPr lang="en-US" altLang="en-GB" sz="2400" b="1" i="0" u="none"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GB" sz="2400" b="1" i="0" u="none" baseline="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Olympics</a:t>
              </a:r>
              <a:endParaRPr kumimoji="0" lang="en-GB"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文本框 31"/>
            <p:cNvSpPr txBox="true"/>
            <p:nvPr/>
          </p:nvSpPr>
          <p:spPr>
            <a:xfrm>
              <a:off x="1343385" y="2892481"/>
              <a:ext cx="4058414" cy="5016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GB" sz="48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mn-cs"/>
                </a:rPr>
                <a:t>BEIJING </a:t>
              </a:r>
              <a:r>
                <a:rPr kumimoji="0" lang="en-GB" sz="4800" b="1" i="0" u="none" strike="noStrike" kern="1200" cap="none" spc="0" normalizeH="0" baseline="0">
                  <a:ln>
                    <a:noFill/>
                  </a:ln>
                  <a:solidFill>
                    <a:prstClr val="white"/>
                  </a:solidFill>
                  <a:effectLst/>
                  <a:uLnTx/>
                  <a:uFillTx/>
                  <a:latin typeface="微软雅黑" panose="020B0503020204020204" pitchFamily="34" charset="-122"/>
                  <a:ea typeface="微软雅黑" panose="020B0503020204020204" pitchFamily="34" charset="-122"/>
                  <a:cs typeface="+mn-cs"/>
                </a:rPr>
                <a:t>2022</a:t>
              </a:r>
              <a:endParaRPr kumimoji="0" lang="en-GB"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3" name="图片 2" descr="微信图片_20220117192848"/>
          <p:cNvPicPr>
            <a:picLocks noChangeAspect="true"/>
          </p:cNvPicPr>
          <p:nvPr/>
        </p:nvPicPr>
        <p:blipFill>
          <a:blip r:embed="rId2"/>
          <a:stretch>
            <a:fillRect/>
          </a:stretch>
        </p:blipFill>
        <p:spPr>
          <a:xfrm>
            <a:off x="11127105" y="5558790"/>
            <a:ext cx="822960" cy="975360"/>
          </a:xfrm>
          <a:prstGeom prst="rect">
            <a:avLst/>
          </a:prstGeom>
        </p:spPr>
      </p:pic>
      <p:pic>
        <p:nvPicPr>
          <p:cNvPr id="2" name="图片 1" descr="2221"/>
          <p:cNvPicPr>
            <a:picLocks noChangeAspect="true"/>
          </p:cNvPicPr>
          <p:nvPr/>
        </p:nvPicPr>
        <p:blipFill>
          <a:blip r:embed="rId3"/>
          <a:stretch>
            <a:fillRect/>
          </a:stretch>
        </p:blipFill>
        <p:spPr>
          <a:xfrm>
            <a:off x="-1384935" y="-690880"/>
            <a:ext cx="3923665" cy="2775585"/>
          </a:xfrm>
          <a:prstGeom prst="round2SameRect">
            <a:avLst/>
          </a:prstGeom>
        </p:spPr>
      </p:pic>
      <p:grpSp>
        <p:nvGrpSpPr>
          <p:cNvPr id="5" name="组合 4"/>
          <p:cNvGrpSpPr/>
          <p:nvPr/>
        </p:nvGrpSpPr>
        <p:grpSpPr>
          <a:xfrm>
            <a:off x="851862" y="336554"/>
            <a:ext cx="2627582" cy="636825"/>
            <a:chOff x="851862" y="347384"/>
            <a:chExt cx="2627582" cy="636825"/>
          </a:xfrm>
        </p:grpSpPr>
        <p:sp>
          <p:nvSpPr>
            <p:cNvPr id="6" name="文本框 5"/>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3" name="内容占位符 2"/>
          <p:cNvSpPr>
            <a:spLocks noGrp="true"/>
          </p:cNvSpPr>
          <p:nvPr>
            <p:ph idx="1"/>
          </p:nvPr>
        </p:nvSpPr>
        <p:spPr>
          <a:xfrm>
            <a:off x="6560185" y="1811020"/>
            <a:ext cx="3855720" cy="4943475"/>
          </a:xfrm>
        </p:spPr>
        <p:txBody>
          <a:bodyPr>
            <a:normAutofit/>
          </a:bodyPr>
          <a:p>
            <a:pPr marL="0" indent="0" algn="l" rtl="0">
              <a:buNone/>
            </a:pPr>
            <a:r>
              <a:rPr lang="en-GB" sz="1800" b="1" i="0" u="none" baseline="0">
                <a:solidFill>
                  <a:schemeClr val="tx1"/>
                </a:solidFill>
                <a:effectLst/>
                <a:latin typeface="Times New Roman" panose="02020603050405020304" charset="0"/>
                <a:ea typeface="微软雅黑" panose="020B0503020204020204" pitchFamily="34" charset="-122"/>
                <a:cs typeface="Times New Roman" panose="02020603050405020304" charset="0"/>
                <a:sym typeface="+mn-ea"/>
              </a:rPr>
              <a:t>Professional and accurate AI sign language interpretation</a:t>
            </a:r>
            <a:endParaRPr lang="en-GB" sz="1800" b="1" i="0" u="none" baseline="0">
              <a:solidFill>
                <a:schemeClr val="tx1"/>
              </a:solidFill>
              <a:effectLst/>
              <a:latin typeface="Times New Roman" panose="02020603050405020304" charset="0"/>
              <a:ea typeface="微软雅黑" panose="020B0503020204020204" pitchFamily="34" charset="-122"/>
              <a:cs typeface="Times New Roman" panose="02020603050405020304" charset="0"/>
              <a:sym typeface="+mn-ea"/>
            </a:endParaRPr>
          </a:p>
          <a:p>
            <a:pPr marL="0" indent="0" algn="l" rtl="0">
              <a:buNone/>
            </a:pP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rPr>
              <a:t>AI sign language anchor can not only report news, but also conduct live sign language broadcast of the event</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rPr>
              <a:t>s</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rPr>
              <a:t>. This will be good news for hearing-impaired persons, as they can also enjoy the exciting events of the Winter Olympics. The AI anchor is a sign language translation engine and natural motion engine driven by voice recognition and natural speech comprehension technologies, with the ability to express in sign languages. </a:t>
            </a:r>
            <a:r>
              <a:rPr lang="en-GB" sz="16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rPr>
              <a:t>With professional and accurate sign language commentary</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rPr>
              <a:t>, “she” will present the “speed” and “passion” of the Winter Olympic to the audience.</a:t>
            </a:r>
            <a:endParaRPr lang="en-GB" altLang="en-US" sz="1400" dirty="0">
              <a:latin typeface="Times New Roman" panose="02020603050405020304" charset="0"/>
              <a:ea typeface="微软雅黑" panose="020B0503020204020204" pitchFamily="34" charset="-122"/>
              <a:cs typeface="Times New Roman" panose="02020603050405020304" charset="0"/>
            </a:endParaRPr>
          </a:p>
        </p:txBody>
      </p:sp>
      <p:pic>
        <p:nvPicPr>
          <p:cNvPr id="2050" name="Picture 2"/>
          <p:cNvPicPr>
            <a:picLocks noChangeAspect="true" noChangeArrowheads="true"/>
          </p:cNvPicPr>
          <p:nvPr/>
        </p:nvPicPr>
        <p:blipFill>
          <a:blip r:embed="rId2"/>
          <a:srcRect/>
          <a:stretch>
            <a:fillRect/>
          </a:stretch>
        </p:blipFill>
        <p:spPr bwMode="auto">
          <a:xfrm>
            <a:off x="1377315" y="1811020"/>
            <a:ext cx="4902200" cy="305816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descr="2221"/>
          <p:cNvPicPr>
            <a:picLocks noChangeAspect="true"/>
          </p:cNvPicPr>
          <p:nvPr/>
        </p:nvPicPr>
        <p:blipFill>
          <a:blip r:embed="rId3"/>
          <a:stretch>
            <a:fillRect/>
          </a:stretch>
        </p:blipFill>
        <p:spPr>
          <a:xfrm>
            <a:off x="-1384935" y="-690880"/>
            <a:ext cx="3923665" cy="2775585"/>
          </a:xfrm>
          <a:prstGeom prst="rect">
            <a:avLst/>
          </a:prstGeom>
        </p:spPr>
      </p:pic>
      <p:grpSp>
        <p:nvGrpSpPr>
          <p:cNvPr id="2" name="组合 1"/>
          <p:cNvGrpSpPr/>
          <p:nvPr/>
        </p:nvGrpSpPr>
        <p:grpSpPr>
          <a:xfrm>
            <a:off x="851862" y="336554"/>
            <a:ext cx="2627582" cy="636825"/>
            <a:chOff x="851862" y="347384"/>
            <a:chExt cx="2627582" cy="636825"/>
          </a:xfrm>
        </p:grpSpPr>
        <p:sp>
          <p:nvSpPr>
            <p:cNvPr id="6" name="文本框 5"/>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2" name="文本框 11"/>
          <p:cNvSpPr txBox="true"/>
          <p:nvPr/>
        </p:nvSpPr>
        <p:spPr>
          <a:xfrm>
            <a:off x="9947275" y="336550"/>
            <a:ext cx="2484120"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Smart Game-watching</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13" name="文本框 12"/>
          <p:cNvSpPr txBox="true"/>
          <p:nvPr/>
        </p:nvSpPr>
        <p:spPr>
          <a:xfrm>
            <a:off x="10312400" y="336550"/>
            <a:ext cx="2368550"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Sports Technology</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true"/>
          <p:nvPr/>
        </p:nvSpPr>
        <p:spPr>
          <a:xfrm>
            <a:off x="1510030" y="1301115"/>
            <a:ext cx="5367020" cy="212280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en-GB"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Fast</a:t>
            </a:r>
            <a:r>
              <a:rPr lang="en-GB" sz="1400" b="1" i="0" u="none" baseline="0">
                <a:solidFill>
                  <a:srgbClr val="000000"/>
                </a:solidFill>
                <a:latin typeface="Times New Roman" panose="02020603050405020304" charset="0"/>
                <a:ea typeface="微软雅黑" panose="020B0503020204020204" pitchFamily="34" charset="-122"/>
                <a:cs typeface="Times New Roman" panose="02020603050405020304" charset="0"/>
              </a:rPr>
              <a:t> </a:t>
            </a:r>
            <a:r>
              <a:rPr lang="en-GB" sz="1600" b="1" i="0" u="none" baseline="0">
                <a:solidFill>
                  <a:srgbClr val="000000"/>
                </a:solidFill>
                <a:latin typeface="Times New Roman" panose="02020603050405020304" charset="0"/>
                <a:ea typeface="微软雅黑" panose="020B0503020204020204" pitchFamily="34" charset="-122"/>
                <a:cs typeface="Times New Roman" panose="02020603050405020304" charset="0"/>
              </a:rPr>
              <a:t>- tight-fitting suit for speed events</a:t>
            </a:r>
            <a:endParaRPr altLang="zh-CN" sz="1400" b="1"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The race suits are specially designed for Chinese athletes based on their body features, with over 150 types of fabrics tested for basic performance. Most of them are for speed events such as short track speed skating, speed skating, and alpine skiing, and the drag reduction rate has exceeded 10% for several rac</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ing</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suits.</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15" name="文本框 14"/>
          <p:cNvSpPr txBox="true"/>
          <p:nvPr/>
        </p:nvSpPr>
        <p:spPr>
          <a:xfrm>
            <a:off x="5370195" y="3752215"/>
            <a:ext cx="5244465" cy="216852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en-GB"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Beauty</a:t>
            </a:r>
            <a:r>
              <a:rPr lang="en-GB" sz="1600" b="1" i="0" u="none" baseline="0">
                <a:solidFill>
                  <a:srgbClr val="000000"/>
                </a:solidFill>
                <a:latin typeface="Times New Roman" panose="02020603050405020304" charset="0"/>
                <a:ea typeface="微软雅黑" panose="020B0503020204020204" pitchFamily="34" charset="-122"/>
                <a:cs typeface="Times New Roman" panose="02020603050405020304" charset="0"/>
              </a:rPr>
              <a:t> - enhanced athletic performance and visual impact</a:t>
            </a:r>
            <a:endParaRPr altLang="zh-CN" sz="1400" b="1"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Exploring the impact of the visual elements of the clothes on athletic performance through the psychological evaluation of visual factors such as color science analysis and pattern, and the method of 3D simulation.</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pic>
        <p:nvPicPr>
          <p:cNvPr id="16" name="图片 15" descr="竞速类紧身比赛服"/>
          <p:cNvPicPr>
            <a:picLocks noChangeAspect="true"/>
          </p:cNvPicPr>
          <p:nvPr/>
        </p:nvPicPr>
        <p:blipFill>
          <a:blip r:embed="rId2"/>
          <a:stretch>
            <a:fillRect/>
          </a:stretch>
        </p:blipFill>
        <p:spPr>
          <a:xfrm>
            <a:off x="7181850" y="1221105"/>
            <a:ext cx="3401060" cy="2369820"/>
          </a:xfrm>
          <a:prstGeom prst="rect">
            <a:avLst/>
          </a:prstGeom>
        </p:spPr>
      </p:pic>
      <p:pic>
        <p:nvPicPr>
          <p:cNvPr id="17" name="图片 16" descr="视觉2"/>
          <p:cNvPicPr>
            <a:picLocks noChangeAspect="true"/>
          </p:cNvPicPr>
          <p:nvPr/>
        </p:nvPicPr>
        <p:blipFill>
          <a:blip r:embed="rId3"/>
          <a:stretch>
            <a:fillRect/>
          </a:stretch>
        </p:blipFill>
        <p:spPr>
          <a:xfrm>
            <a:off x="857885" y="4010660"/>
            <a:ext cx="4283075" cy="1785620"/>
          </a:xfrm>
          <a:prstGeom prst="rect">
            <a:avLst/>
          </a:prstGeom>
        </p:spPr>
      </p:pic>
      <p:pic>
        <p:nvPicPr>
          <p:cNvPr id="4" name="图片 3" descr="2221"/>
          <p:cNvPicPr>
            <a:picLocks noChangeAspect="true"/>
          </p:cNvPicPr>
          <p:nvPr/>
        </p:nvPicPr>
        <p:blipFill>
          <a:blip r:embed="rId4"/>
          <a:stretch>
            <a:fillRect/>
          </a:stretch>
        </p:blipFill>
        <p:spPr>
          <a:xfrm>
            <a:off x="-1384935" y="-690880"/>
            <a:ext cx="3923665" cy="2775585"/>
          </a:xfrm>
          <a:prstGeom prst="rect">
            <a:avLst/>
          </a:prstGeom>
        </p:spPr>
      </p:pic>
      <p:grpSp>
        <p:nvGrpSpPr>
          <p:cNvPr id="2" name="组合 1"/>
          <p:cNvGrpSpPr/>
          <p:nvPr/>
        </p:nvGrpSpPr>
        <p:grpSpPr>
          <a:xfrm>
            <a:off x="851862" y="336554"/>
            <a:ext cx="2627582" cy="636825"/>
            <a:chOff x="851862" y="347384"/>
            <a:chExt cx="2627582" cy="636825"/>
          </a:xfrm>
        </p:grpSpPr>
        <p:sp>
          <p:nvSpPr>
            <p:cNvPr id="3" name="文本框 2"/>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2" name="文本框 1"/>
          <p:cNvSpPr txBox="true"/>
          <p:nvPr/>
        </p:nvSpPr>
        <p:spPr>
          <a:xfrm>
            <a:off x="1127125" y="1040130"/>
            <a:ext cx="3495040" cy="2535555"/>
          </a:xfrm>
          <a:prstGeom prst="rect">
            <a:avLst/>
          </a:prstGeom>
          <a:noFill/>
        </p:spPr>
        <p:txBody>
          <a:bodyPr wrap="square" rtlCol="0">
            <a:spAutoFit/>
          </a:bodyPr>
          <a:p>
            <a:pPr marL="0" marR="0" lvl="0" indent="0" algn="just" defTabSz="914400" rtl="0" eaLnBrk="1" fontAlgn="auto" latinLnBrk="0" hangingPunct="1">
              <a:lnSpc>
                <a:spcPct val="150000"/>
              </a:lnSpc>
              <a:spcBef>
                <a:spcPts val="0"/>
              </a:spcBef>
              <a:spcAft>
                <a:spcPts val="0"/>
              </a:spcAft>
              <a:buClrTx/>
              <a:buSzTx/>
              <a:buFontTx/>
              <a:buNone/>
              <a:defRPr/>
            </a:pPr>
            <a:endParaRPr lang="en-GB" sz="1400" b="0"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lang="en-GB"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Warm</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a:t>
            </a:r>
            <a:r>
              <a:rPr lang="en-GB" sz="1600" b="1" i="0" u="none" baseline="0">
                <a:solidFill>
                  <a:srgbClr val="000000"/>
                </a:solidFill>
                <a:latin typeface="Times New Roman" panose="02020603050405020304" charset="0"/>
                <a:ea typeface="微软雅黑" panose="020B0503020204020204" pitchFamily="34" charset="-122"/>
                <a:cs typeface="Times New Roman" panose="02020603050405020304" charset="0"/>
              </a:rPr>
              <a:t>- protective clothes against low temperature</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Warm wadding and flexible heating pad</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Lightweight “faux goose down” structure warming wadding and high power density flexible heating pad.</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lang="en-GB" altLang="zh-CN" sz="1400" b="1" dirty="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9" name="文本框 8"/>
          <p:cNvSpPr txBox="true"/>
          <p:nvPr/>
        </p:nvSpPr>
        <p:spPr>
          <a:xfrm>
            <a:off x="5887085" y="3849370"/>
            <a:ext cx="3397885" cy="212280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en-GB"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Protection</a:t>
            </a:r>
            <a:r>
              <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rPr>
              <a:t> </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protective gear and anti-stabbing and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anti-</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cutting fabric in ice and snow events</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Protective gear for snow sports, balancing protection with wearability and comfort.</a:t>
            </a:r>
            <a:endParaRPr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放冲击护具"/>
          <p:cNvPicPr>
            <a:picLocks noChangeAspect="true"/>
          </p:cNvPicPr>
          <p:nvPr/>
        </p:nvPicPr>
        <p:blipFill>
          <a:blip r:embed="rId2"/>
          <a:stretch>
            <a:fillRect/>
          </a:stretch>
        </p:blipFill>
        <p:spPr>
          <a:xfrm>
            <a:off x="9277350" y="3888105"/>
            <a:ext cx="1410970" cy="1974850"/>
          </a:xfrm>
          <a:prstGeom prst="rect">
            <a:avLst/>
          </a:prstGeom>
        </p:spPr>
      </p:pic>
      <p:pic>
        <p:nvPicPr>
          <p:cNvPr id="15" name="图片 14" descr="防割刺面料"/>
          <p:cNvPicPr>
            <a:picLocks noChangeAspect="true"/>
          </p:cNvPicPr>
          <p:nvPr/>
        </p:nvPicPr>
        <p:blipFill>
          <a:blip r:embed="rId3"/>
          <a:stretch>
            <a:fillRect/>
          </a:stretch>
        </p:blipFill>
        <p:spPr>
          <a:xfrm>
            <a:off x="3100705" y="3942080"/>
            <a:ext cx="2623820" cy="1964055"/>
          </a:xfrm>
          <a:prstGeom prst="rect">
            <a:avLst/>
          </a:prstGeom>
        </p:spPr>
      </p:pic>
      <p:pic>
        <p:nvPicPr>
          <p:cNvPr id="16" name="图片 15" descr="堡垒1"/>
          <p:cNvPicPr>
            <a:picLocks noChangeAspect="true"/>
          </p:cNvPicPr>
          <p:nvPr/>
        </p:nvPicPr>
        <p:blipFill>
          <a:blip r:embed="rId4"/>
          <a:stretch>
            <a:fillRect/>
          </a:stretch>
        </p:blipFill>
        <p:spPr>
          <a:xfrm>
            <a:off x="4762500" y="847725"/>
            <a:ext cx="1372870" cy="2920365"/>
          </a:xfrm>
          <a:prstGeom prst="rect">
            <a:avLst/>
          </a:prstGeom>
        </p:spPr>
      </p:pic>
      <p:pic>
        <p:nvPicPr>
          <p:cNvPr id="17" name="图片 16" descr="堡垒2"/>
          <p:cNvPicPr>
            <a:picLocks noChangeAspect="true"/>
          </p:cNvPicPr>
          <p:nvPr/>
        </p:nvPicPr>
        <p:blipFill>
          <a:blip r:embed="rId5"/>
          <a:stretch>
            <a:fillRect/>
          </a:stretch>
        </p:blipFill>
        <p:spPr>
          <a:xfrm>
            <a:off x="6135370" y="842645"/>
            <a:ext cx="1470660" cy="3045460"/>
          </a:xfrm>
          <a:prstGeom prst="rect">
            <a:avLst/>
          </a:prstGeom>
        </p:spPr>
      </p:pic>
      <p:sp>
        <p:nvSpPr>
          <p:cNvPr id="22" name="文本框 21"/>
          <p:cNvSpPr txBox="true"/>
          <p:nvPr/>
        </p:nvSpPr>
        <p:spPr>
          <a:xfrm>
            <a:off x="255270" y="3942080"/>
            <a:ext cx="2883535" cy="203009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Anti-stabbing and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anti-</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cutting fabric for ice sports, super tough and cutting-resistant sports fabric tailor made for ice events, light weight and high elasticity, excellent performance of stabbing and cutting resistance.</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23" name="文本框 22"/>
          <p:cNvSpPr txBox="true"/>
          <p:nvPr/>
        </p:nvSpPr>
        <p:spPr>
          <a:xfrm>
            <a:off x="7798435" y="1673225"/>
            <a:ext cx="3881120" cy="138366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Fortress Clothing</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Advanced temperature self-adaptive clothing, with internal temperature monitoring, intelligent temperature regulation and other features.</a:t>
            </a:r>
            <a:endParaRPr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pic>
        <p:nvPicPr>
          <p:cNvPr id="4" name="图片 3" descr="2221"/>
          <p:cNvPicPr>
            <a:picLocks noChangeAspect="true"/>
          </p:cNvPicPr>
          <p:nvPr/>
        </p:nvPicPr>
        <p:blipFill>
          <a:blip r:embed="rId6"/>
          <a:stretch>
            <a:fillRect/>
          </a:stretch>
        </p:blipFill>
        <p:spPr>
          <a:xfrm>
            <a:off x="-1384935" y="-690880"/>
            <a:ext cx="3923665" cy="2775585"/>
          </a:xfrm>
          <a:prstGeom prst="rect">
            <a:avLst/>
          </a:prstGeom>
        </p:spPr>
      </p:pic>
      <p:grpSp>
        <p:nvGrpSpPr>
          <p:cNvPr id="6" name="组合 5"/>
          <p:cNvGrpSpPr/>
          <p:nvPr/>
        </p:nvGrpSpPr>
        <p:grpSpPr>
          <a:xfrm>
            <a:off x="851862" y="336554"/>
            <a:ext cx="2627582" cy="636825"/>
            <a:chOff x="851862" y="347384"/>
            <a:chExt cx="2627582" cy="636825"/>
          </a:xfrm>
        </p:grpSpPr>
        <p:sp>
          <p:nvSpPr>
            <p:cNvPr id="12" name="文本框 11"/>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8" name="文本框 17"/>
          <p:cNvSpPr txBox="true"/>
          <p:nvPr/>
        </p:nvSpPr>
        <p:spPr>
          <a:xfrm>
            <a:off x="10312400" y="336550"/>
            <a:ext cx="2368550"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Sports Technology</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14" name="文本框 13"/>
          <p:cNvSpPr txBox="true"/>
          <p:nvPr/>
        </p:nvSpPr>
        <p:spPr>
          <a:xfrm>
            <a:off x="708025" y="1120140"/>
            <a:ext cx="5925185" cy="4754245"/>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endPar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endParaRPr>
          </a:p>
          <a:p>
            <a:pPr marL="0" marR="0" lvl="0" indent="0" algn="just" defTabSz="914400" rtl="0" eaLnBrk="1" fontAlgn="auto" latinLnBrk="0" hangingPunct="1">
              <a:lnSpc>
                <a:spcPct val="150000"/>
              </a:lnSpc>
              <a:spcBef>
                <a:spcPts val="0"/>
              </a:spcBef>
              <a:spcAft>
                <a:spcPts val="0"/>
              </a:spcAft>
              <a:buClrTx/>
              <a:buSzTx/>
              <a:buFontTx/>
              <a:buNone/>
              <a:defRPr/>
            </a:pPr>
            <a:r>
              <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Athlete technical movement acquisition - feedback - optimized application demonstration</a:t>
            </a:r>
            <a:endParaRPr lang="en-GB" altLang="zh-CN" b="1" dirty="0">
              <a:solidFill>
                <a:srgbClr val="000000"/>
              </a:solidFill>
              <a:latin typeface="Times New Roman" panose="02020603050405020304" charset="0"/>
              <a:ea typeface="微软雅黑" panose="020B0503020204020204" pitchFamily="34" charset="-122"/>
              <a:cs typeface="Times New Roman" panose="02020603050405020304" charset="0"/>
              <a:sym typeface="+mn-ea"/>
            </a:endParaRPr>
          </a:p>
          <a:p>
            <a:pPr marL="0" marR="0" lvl="0" indent="0" algn="just" defTabSz="914400" rtl="0" eaLnBrk="1" fontAlgn="auto" latinLnBrk="0" hangingPunct="1">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Biomechanical fast feedback system for ski jumping. Setting up multiple high-speed, high-definition cameras to collect 3D motion data, and using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artificial intelligence-based image recognition technology</a:t>
            </a:r>
            <a:r>
              <a:rPr lang="en-GB" sz="1600" b="1" i="0" u="none" baseline="0">
                <a:solidFill>
                  <a:srgbClr val="000000"/>
                </a:solidFill>
                <a:latin typeface="Times New Roman" panose="02020603050405020304" charset="0"/>
                <a:ea typeface="微软雅黑" panose="020B0503020204020204" pitchFamily="34" charset="-122"/>
                <a:cs typeface="Times New Roman" panose="02020603050405020304" charset="0"/>
              </a:rPr>
              <a:t> </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to automatically identify the location of each joint point of the athlete, and calculate the jumping stirrup distance, jumping joint angle, jumping vertical speed and other important indicators to realize 3D motion capture and analysis.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BeiDou-enabled digital snow field feedback system</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Using the BeiDou navigation system to digitize venue information and athletes’ skating trajectory, and get feedback on the height of jump, take-off speed, angle of jump, position movement, data comparison and other information. </a:t>
            </a:r>
            <a:endParaRPr lang="en-GB" altLang="zh-CN" sz="1400" dirty="0">
              <a:solidFill>
                <a:srgbClr val="000000"/>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2" name="图片 1" descr="云台边角跟踪拍摄系统"/>
          <p:cNvPicPr>
            <a:picLocks noChangeAspect="true"/>
          </p:cNvPicPr>
          <p:nvPr/>
        </p:nvPicPr>
        <p:blipFill>
          <a:blip r:embed="rId2"/>
          <a:srcRect l="1322" t="5360" r="1322" b="10308"/>
          <a:stretch>
            <a:fillRect/>
          </a:stretch>
        </p:blipFill>
        <p:spPr>
          <a:xfrm>
            <a:off x="6902450" y="1360170"/>
            <a:ext cx="3506470" cy="1948180"/>
          </a:xfrm>
          <a:prstGeom prst="rect">
            <a:avLst/>
          </a:prstGeom>
        </p:spPr>
      </p:pic>
      <p:pic>
        <p:nvPicPr>
          <p:cNvPr id="12" name="图片 11" descr="室内多自由度滑雪训练系统"/>
          <p:cNvPicPr>
            <a:picLocks noChangeAspect="true"/>
          </p:cNvPicPr>
          <p:nvPr/>
        </p:nvPicPr>
        <p:blipFill>
          <a:blip r:embed="rId3"/>
          <a:stretch>
            <a:fillRect/>
          </a:stretch>
        </p:blipFill>
        <p:spPr>
          <a:xfrm>
            <a:off x="6902450" y="3606165"/>
            <a:ext cx="3495675" cy="1945005"/>
          </a:xfrm>
          <a:prstGeom prst="rect">
            <a:avLst/>
          </a:prstGeom>
        </p:spPr>
      </p:pic>
      <p:pic>
        <p:nvPicPr>
          <p:cNvPr id="4" name="图片 3" descr="2221"/>
          <p:cNvPicPr>
            <a:picLocks noChangeAspect="true"/>
          </p:cNvPicPr>
          <p:nvPr/>
        </p:nvPicPr>
        <p:blipFill>
          <a:blip r:embed="rId4"/>
          <a:stretch>
            <a:fillRect/>
          </a:stretch>
        </p:blipFill>
        <p:spPr>
          <a:xfrm>
            <a:off x="-1384935" y="-690880"/>
            <a:ext cx="3923665" cy="2775585"/>
          </a:xfrm>
          <a:prstGeom prst="rect">
            <a:avLst/>
          </a:prstGeom>
        </p:spPr>
      </p:pic>
      <p:grpSp>
        <p:nvGrpSpPr>
          <p:cNvPr id="3" name="组合 2"/>
          <p:cNvGrpSpPr/>
          <p:nvPr/>
        </p:nvGrpSpPr>
        <p:grpSpPr>
          <a:xfrm>
            <a:off x="851862" y="336554"/>
            <a:ext cx="2627582" cy="636825"/>
            <a:chOff x="851862" y="347384"/>
            <a:chExt cx="2627582" cy="636825"/>
          </a:xfrm>
        </p:grpSpPr>
        <p:sp>
          <p:nvSpPr>
            <p:cNvPr id="6" name="文本框 5"/>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5" name="文本框 14"/>
          <p:cNvSpPr txBox="true"/>
          <p:nvPr/>
        </p:nvSpPr>
        <p:spPr>
          <a:xfrm>
            <a:off x="10312400" y="336550"/>
            <a:ext cx="2368550"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Sports Technology</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13" name="文本框 12"/>
          <p:cNvSpPr txBox="true"/>
          <p:nvPr/>
        </p:nvSpPr>
        <p:spPr>
          <a:xfrm>
            <a:off x="10189845" y="336550"/>
            <a:ext cx="2202815"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Clean Environment</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endParaRPr>
          </a:p>
        </p:txBody>
      </p:sp>
      <p:pic>
        <p:nvPicPr>
          <p:cNvPr id="2" name="图片 1"/>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a:off x="992505" y="1336675"/>
            <a:ext cx="2636520" cy="2071370"/>
          </a:xfrm>
          <a:prstGeom prst="rect">
            <a:avLst/>
          </a:prstGeom>
        </p:spPr>
      </p:pic>
      <p:pic>
        <p:nvPicPr>
          <p:cNvPr id="3" name="图片 2"/>
          <p:cNvPicPr>
            <a:picLocks noChangeAspect="true"/>
          </p:cNvPicPr>
          <p:nvPr/>
        </p:nvPicPr>
        <p:blipFill>
          <a:blip r:embed="rId3" cstate="print">
            <a:extLst>
              <a:ext uri="{28A0092B-C50C-407E-A947-70E740481C1C}">
                <a14:useLocalDpi xmlns:a14="http://schemas.microsoft.com/office/drawing/2010/main" val="false"/>
              </a:ext>
            </a:extLst>
          </a:blip>
          <a:stretch>
            <a:fillRect/>
          </a:stretch>
        </p:blipFill>
        <p:spPr>
          <a:xfrm>
            <a:off x="992505" y="3773805"/>
            <a:ext cx="2636520" cy="2072005"/>
          </a:xfrm>
          <a:prstGeom prst="rect">
            <a:avLst/>
          </a:prstGeom>
        </p:spPr>
      </p:pic>
      <p:sp>
        <p:nvSpPr>
          <p:cNvPr id="14" name="文本框 13"/>
          <p:cNvSpPr txBox="true"/>
          <p:nvPr/>
        </p:nvSpPr>
        <p:spPr>
          <a:xfrm>
            <a:off x="3884930" y="1851660"/>
            <a:ext cx="7052310" cy="1466850"/>
          </a:xfrm>
          <a:prstGeom prst="rect">
            <a:avLst/>
          </a:prstGeom>
          <a:noFill/>
        </p:spPr>
        <p:txBody>
          <a:bodyPr wrap="square" rtlCol="0">
            <a:spAutoFit/>
          </a:bodyPr>
          <a:p>
            <a:pPr marL="0" marR="0" lvl="0" indent="0" algn="just" defTabSz="914400" rtl="0" eaLnBrk="1" fontAlgn="auto" latinLnBrk="0" hangingPunct="1">
              <a:lnSpc>
                <a:spcPct val="150000"/>
              </a:lnSpc>
              <a:spcBef>
                <a:spcPts val="0"/>
              </a:spcBef>
              <a:spcAft>
                <a:spcPts val="0"/>
              </a:spcAft>
              <a:buClrTx/>
              <a:buSzTx/>
              <a:buFontTx/>
              <a:buNone/>
              <a:defRPr/>
            </a:pPr>
            <a:r>
              <a:rPr lang="en-GB" b="1" i="0" u="none"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sym typeface="+mn-ea"/>
              </a:rPr>
              <a:t>Building low-carbon venues</a:t>
            </a:r>
            <a:endParaRPr kumimoji="0" lang="en-GB" altLang="en-US" b="1"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a:p>
            <a:pPr marL="0" marR="0" lvl="0" indent="0" algn="just" defTabSz="914400" rtl="0" eaLnBrk="1" fontAlgn="auto" latinLnBrk="0" hangingPunct="1">
              <a:lnSpc>
                <a:spcPct val="130000"/>
              </a:lnSpc>
              <a:spcBef>
                <a:spcPts val="0"/>
              </a:spcBef>
              <a:spcAft>
                <a:spcPts val="0"/>
              </a:spcAft>
              <a:buClrTx/>
              <a:buSzTx/>
              <a:buFontTx/>
              <a:buNone/>
              <a:defRPr/>
            </a:pPr>
            <a:r>
              <a:rPr kumimoji="0" lang="en-GB" sz="1400" b="0" i="0" u="none" strike="noStrike" kern="1200" cap="none" spc="0" normalizeH="0"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Building low carbon venues</a:t>
            </a:r>
            <a:r>
              <a:rPr kumimoji="0" lang="en-US" altLang="en-GB" sz="1400" b="0" i="0" u="none" strike="noStrike" kern="1200" cap="none" spc="0" normalizeH="0"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 </a:t>
            </a:r>
            <a:r>
              <a:rPr lang="en-GB" sz="1600" b="1" i="0" u="none" baseline="0">
                <a:solidFill>
                  <a:schemeClr val="accent5">
                    <a:lumMod val="75000"/>
                  </a:schemeClr>
                </a:solidFill>
                <a:latin typeface="Times New Roman" panose="02020603050405020304" charset="0"/>
                <a:ea typeface="宋体" panose="02010600030101010101" pitchFamily="2" charset="-122"/>
                <a:cs typeface="Times New Roman" panose="02020603050405020304" charset="0"/>
              </a:rPr>
              <a:t>All venues</a:t>
            </a:r>
            <a:r>
              <a:rPr kumimoji="0" lang="en-GB" sz="1600" b="0" i="0" u="none" strike="noStrike" kern="1200" cap="none" spc="0" normalizeH="0"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 </a:t>
            </a:r>
            <a:r>
              <a:rPr kumimoji="0" lang="en-GB" sz="1400" b="0" i="0" u="none" strike="noStrike" kern="1200" cap="none" spc="0" normalizeH="0"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have reached </a:t>
            </a:r>
            <a:r>
              <a:rPr lang="en-GB" sz="1400" b="0" i="0" u="none" baseline="0">
                <a:solidFill>
                  <a:prstClr val="black"/>
                </a:solidFill>
                <a:latin typeface="Times New Roman" panose="02020603050405020304" charset="0"/>
                <a:ea typeface="宋体" panose="02010600030101010101" pitchFamily="2" charset="-122"/>
                <a:cs typeface="Times New Roman" panose="02020603050405020304" charset="0"/>
              </a:rPr>
              <a:t>the green building </a:t>
            </a:r>
            <a:r>
              <a:rPr kumimoji="0" lang="en-GB" sz="1400" b="0" i="0" u="none" strike="noStrike" kern="1200" cap="none" spc="0" normalizeH="0"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standards; a new type of carbon dioxide refrigerant has been used in the four ice arenas, and </a:t>
            </a:r>
            <a:r>
              <a:rPr lang="en-GB" sz="1600" b="1" i="0" u="none" baseline="0">
                <a:solidFill>
                  <a:schemeClr val="accent5">
                    <a:lumMod val="75000"/>
                  </a:schemeClr>
                </a:solidFill>
                <a:latin typeface="Times New Roman" panose="02020603050405020304" charset="0"/>
                <a:ea typeface="宋体" panose="02010600030101010101" pitchFamily="2" charset="-122"/>
                <a:cs typeface="Times New Roman" panose="02020603050405020304" charset="0"/>
              </a:rPr>
              <a:t>more than 50,000 square meters</a:t>
            </a:r>
            <a:r>
              <a:rPr kumimoji="0" lang="en-GB" sz="1600" b="0" i="0" u="none" strike="noStrike" kern="1200" cap="none" spc="0" normalizeH="0"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 </a:t>
            </a:r>
            <a:r>
              <a:rPr kumimoji="0" lang="en-GB" sz="1400" b="0" i="0" u="none" strike="noStrike" kern="1200" cap="none" spc="0" normalizeH="0" baseline="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of ultra-low energy demonstration projects have been completed.</a:t>
            </a:r>
            <a:endParaRPr kumimoji="0" lang="en-US" altLang="en-GB" sz="1400" i="0" u="none" strike="noStrike" kern="120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true"/>
          <p:nvPr/>
        </p:nvSpPr>
        <p:spPr>
          <a:xfrm>
            <a:off x="3884930" y="3426460"/>
            <a:ext cx="6412865" cy="1706880"/>
          </a:xfrm>
          <a:prstGeom prst="rect">
            <a:avLst/>
          </a:prstGeom>
          <a:noFill/>
        </p:spPr>
        <p:txBody>
          <a:bodyPr wrap="square" rtlCol="0">
            <a:spAutoFit/>
          </a:bodyPr>
          <a:p>
            <a:pPr algn="just" rtl="0" fontAlgn="auto">
              <a:lnSpc>
                <a:spcPct val="150000"/>
              </a:lnSpc>
            </a:pPr>
            <a:r>
              <a:rPr 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Six venues of the 2008 </a:t>
            </a:r>
            <a:r>
              <a:rPr lang="en-US" alt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Beijing </a:t>
            </a:r>
            <a:r>
              <a:rPr 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Olympic Games have been used in the Beijing Winter Olympics. Inspired by the past experience of post-competition use, </a:t>
            </a:r>
            <a:r>
              <a:rPr lang="en-GB" sz="14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plans </a:t>
            </a:r>
            <a:r>
              <a:rPr lang="en-US" altLang="en-GB" sz="14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have been made </a:t>
            </a:r>
            <a:r>
              <a:rPr lang="en-GB" sz="14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for post-competition use </a:t>
            </a:r>
            <a:r>
              <a:rPr lang="en-US" altLang="en-GB" sz="14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for all new venues</a:t>
            </a:r>
            <a:r>
              <a:rPr 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 and full consideration </a:t>
            </a:r>
            <a:r>
              <a:rPr lang="en-US" alt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has been given </a:t>
            </a:r>
            <a:r>
              <a:rPr 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to the venue</a:t>
            </a:r>
            <a:r>
              <a:rPr lang="en-US" alt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s'</a:t>
            </a:r>
            <a:r>
              <a:rPr lang="en-GB" sz="14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 future use in the planning and design stage, which has proven effective in bringing down costs.</a:t>
            </a:r>
            <a:endParaRPr lang="en-GB" altLang="en-US" sz="1400" b="1" dirty="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endParaRPr>
          </a:p>
        </p:txBody>
      </p:sp>
      <p:pic>
        <p:nvPicPr>
          <p:cNvPr id="4" name="图片 3" descr="2221"/>
          <p:cNvPicPr>
            <a:picLocks noChangeAspect="true"/>
          </p:cNvPicPr>
          <p:nvPr/>
        </p:nvPicPr>
        <p:blipFill>
          <a:blip r:embed="rId4"/>
          <a:stretch>
            <a:fillRect/>
          </a:stretch>
        </p:blipFill>
        <p:spPr>
          <a:xfrm>
            <a:off x="-1384935" y="-690880"/>
            <a:ext cx="3923665" cy="2775585"/>
          </a:xfrm>
          <a:prstGeom prst="rect">
            <a:avLst/>
          </a:prstGeom>
        </p:spPr>
      </p:pic>
      <p:grpSp>
        <p:nvGrpSpPr>
          <p:cNvPr id="12" name="组合 11"/>
          <p:cNvGrpSpPr/>
          <p:nvPr/>
        </p:nvGrpSpPr>
        <p:grpSpPr>
          <a:xfrm>
            <a:off x="851862" y="336554"/>
            <a:ext cx="2627582" cy="636825"/>
            <a:chOff x="851862" y="347384"/>
            <a:chExt cx="2627582" cy="636825"/>
          </a:xfrm>
        </p:grpSpPr>
        <p:sp>
          <p:nvSpPr>
            <p:cNvPr id="15" name="文本框 1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13" name="文本框 12"/>
          <p:cNvSpPr txBox="true"/>
          <p:nvPr/>
        </p:nvSpPr>
        <p:spPr>
          <a:xfrm>
            <a:off x="10883900" y="336550"/>
            <a:ext cx="1567180"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Safe Games</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endParaRPr>
          </a:p>
        </p:txBody>
      </p:sp>
      <p:pic>
        <p:nvPicPr>
          <p:cNvPr id="2" name="图片 1"/>
          <p:cNvPicPr>
            <a:picLocks noChangeAspect="true"/>
          </p:cNvPicPr>
          <p:nvPr/>
        </p:nvPicPr>
        <p:blipFill>
          <a:blip r:embed="rId2" cstate="print">
            <a:extLst>
              <a:ext uri="{28A0092B-C50C-407E-A947-70E740481C1C}">
                <a14:useLocalDpi xmlns:a14="http://schemas.microsoft.com/office/drawing/2010/main" val="false"/>
              </a:ext>
            </a:extLst>
          </a:blip>
          <a:srcRect/>
          <a:stretch>
            <a:fillRect/>
          </a:stretch>
        </p:blipFill>
        <p:spPr>
          <a:xfrm>
            <a:off x="7988300" y="1324610"/>
            <a:ext cx="3587115" cy="2018665"/>
          </a:xfrm>
          <a:prstGeom prst="rect">
            <a:avLst/>
          </a:prstGeom>
        </p:spPr>
      </p:pic>
      <p:sp>
        <p:nvSpPr>
          <p:cNvPr id="14" name="文本框 13"/>
          <p:cNvSpPr txBox="true"/>
          <p:nvPr/>
        </p:nvSpPr>
        <p:spPr>
          <a:xfrm>
            <a:off x="770890" y="330200"/>
            <a:ext cx="7112000" cy="3276600"/>
          </a:xfrm>
          <a:prstGeom prst="rect">
            <a:avLst/>
          </a:prstGeom>
          <a:noFill/>
        </p:spPr>
        <p:txBody>
          <a:bodyPr wrap="square" rtlCol="0">
            <a:spAutoFit/>
          </a:bodyPr>
          <a:p>
            <a:pPr marL="0" marR="0" lvl="0" indent="0" algn="l" defTabSz="914400" rtl="0" eaLnBrk="1" fontAlgn="auto" latinLnBrk="0" hangingPunct="1">
              <a:lnSpc>
                <a:spcPct val="150000"/>
              </a:lnSpc>
              <a:spcBef>
                <a:spcPts val="0"/>
              </a:spcBef>
              <a:spcAft>
                <a:spcPts val="0"/>
              </a:spcAft>
              <a:buClrTx/>
              <a:buSzTx/>
              <a:buFontTx/>
              <a:buNone/>
              <a:defRPr/>
            </a:pPr>
            <a:endParaRPr kumimoji="0" lang="en-GB" sz="1400" b="1"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GB" b="1"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GB" b="1"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Advanced equipment ready for use in highway geological disasters</a:t>
            </a:r>
            <a:endParaRPr kumimoji="0" lang="en-GB" altLang="en-US" b="1"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Portable high-throughput satellite stations, unmanned aerial vehicles, radar engineering reconnaissance vehicles, all-terrain vehicles, mechanized bridges, and other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advanced communication security equipment</a:t>
            </a:r>
            <a:r>
              <a:rPr kumimoji="0" lang="en-GB" sz="16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and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emergency rescue equipment</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combined with digit</a:t>
            </a:r>
            <a:r>
              <a:rPr kumimoji="0" lang="en-US" alt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al</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and </a:t>
            </a:r>
            <a:r>
              <a:rPr kumimoji="0" lang="en-US" alt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IT</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tools, provide the command </a:t>
            </a:r>
            <a:r>
              <a:rPr kumimoji="0" lang="en-US" alt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site </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with all kinds of information </a:t>
            </a:r>
            <a:r>
              <a:rPr kumimoji="0" lang="en-US" alt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on the </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disaster </a:t>
            </a:r>
            <a:r>
              <a:rPr kumimoji="0" lang="en-US" alt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scene</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so that the decision makers can quickly “</a:t>
            </a:r>
            <a:r>
              <a:rPr kumimoji="0" lang="en-US" alt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remove</a:t>
            </a:r>
            <a:r>
              <a:rPr kumimoji="0" lang="en-GB" sz="1400" b="0" i="0" u="none" strike="noStrike" kern="1200" cap="none" spc="0" normalizeH="0"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the risks on the highway, coordinate the rescue efforts, clean up the debris from both directions, and prioritize traffic resumption”.</a:t>
            </a:r>
            <a:endParaRPr kumimoji="0" lang="en-GB" altLang="zh-CN" sz="1400" b="0"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p:txBody>
      </p:sp>
      <p:pic>
        <p:nvPicPr>
          <p:cNvPr id="9" name="图片 8"/>
          <p:cNvPicPr>
            <a:picLocks noChangeAspect="true"/>
          </p:cNvPicPr>
          <p:nvPr/>
        </p:nvPicPr>
        <p:blipFill>
          <a:blip r:embed="rId3">
            <a:extLst>
              <a:ext uri="{28A0092B-C50C-407E-A947-70E740481C1C}">
                <a14:useLocalDpi xmlns:a14="http://schemas.microsoft.com/office/drawing/2010/main" val="false"/>
              </a:ext>
            </a:extLst>
          </a:blip>
          <a:srcRect/>
          <a:stretch>
            <a:fillRect/>
          </a:stretch>
        </p:blipFill>
        <p:spPr>
          <a:xfrm>
            <a:off x="780415" y="3801745"/>
            <a:ext cx="3586480" cy="2508250"/>
          </a:xfrm>
          <a:prstGeom prst="rect">
            <a:avLst/>
          </a:prstGeom>
        </p:spPr>
      </p:pic>
      <p:sp>
        <p:nvSpPr>
          <p:cNvPr id="3" name="文本框 2"/>
          <p:cNvSpPr txBox="true"/>
          <p:nvPr/>
        </p:nvSpPr>
        <p:spPr>
          <a:xfrm>
            <a:off x="4756150" y="4135755"/>
            <a:ext cx="5570855" cy="1660525"/>
          </a:xfrm>
          <a:prstGeom prst="rect">
            <a:avLst/>
          </a:prstGeom>
          <a:noFill/>
        </p:spPr>
        <p:txBody>
          <a:bodyPr wrap="square" rtlCol="0">
            <a:spAutoFit/>
          </a:bodyPr>
          <a:p>
            <a:pPr algn="just" rtl="0"/>
            <a:r>
              <a:rPr lang="en-GB" b="1" i="0" u="none" baseline="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sym typeface="+mn-ea"/>
              </a:rPr>
              <a:t>Collection of aerosol samples</a:t>
            </a:r>
            <a:endParaRPr lang="en-GB" altLang="en-US" b="1"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a:p>
            <a:pPr algn="just" rtl="0" fontAlgn="auto">
              <a:lnSpc>
                <a:spcPct val="150000"/>
              </a:lnSpc>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During the Winter Olympics, aerosol samples will be collected at each competition venue, and then transferred to the testing station for testing. The results will be reported to the epidemic control department</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s</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within 4 hours to assist them in taking further measures based on the results.</a:t>
            </a:r>
            <a:endParaRPr lang="en-GB" altLang="en-US"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pic>
        <p:nvPicPr>
          <p:cNvPr id="4" name="图片 3" descr="2221"/>
          <p:cNvPicPr>
            <a:picLocks noChangeAspect="true"/>
          </p:cNvPicPr>
          <p:nvPr/>
        </p:nvPicPr>
        <p:blipFill>
          <a:blip r:embed="rId4"/>
          <a:stretch>
            <a:fillRect/>
          </a:stretch>
        </p:blipFill>
        <p:spPr>
          <a:xfrm>
            <a:off x="-1384935" y="-690880"/>
            <a:ext cx="3923665" cy="2775585"/>
          </a:xfrm>
          <a:prstGeom prst="rect">
            <a:avLst/>
          </a:prstGeom>
        </p:spPr>
      </p:pic>
      <p:grpSp>
        <p:nvGrpSpPr>
          <p:cNvPr id="6" name="组合 5"/>
          <p:cNvGrpSpPr/>
          <p:nvPr/>
        </p:nvGrpSpPr>
        <p:grpSpPr>
          <a:xfrm>
            <a:off x="851862" y="336554"/>
            <a:ext cx="2627582" cy="636825"/>
            <a:chOff x="851862" y="347384"/>
            <a:chExt cx="2627582" cy="636825"/>
          </a:xfrm>
        </p:grpSpPr>
        <p:sp>
          <p:nvSpPr>
            <p:cNvPr id="12" name="文本框 11"/>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7" name="图片 6" descr="C:\Users\win\Desktop\332.jpg332"/>
          <p:cNvPicPr>
            <a:picLocks noChangeAspect="true"/>
          </p:cNvPicPr>
          <p:nvPr/>
        </p:nvPicPr>
        <p:blipFill>
          <a:blip r:embed="rId1">
            <a:alphaModFix amt="50000"/>
          </a:blip>
          <a:srcRect/>
          <a:stretch>
            <a:fillRect/>
          </a:stretch>
        </p:blipFill>
        <p:spPr>
          <a:xfrm>
            <a:off x="0" y="-1313180"/>
            <a:ext cx="12335510" cy="8721725"/>
          </a:xfrm>
          <a:prstGeom prst="rect">
            <a:avLst/>
          </a:prstGeom>
        </p:spPr>
      </p:pic>
      <p:pic>
        <p:nvPicPr>
          <p:cNvPr id="10" name="图片 9" descr="微信图片_20220117192848"/>
          <p:cNvPicPr>
            <a:picLocks noChangeAspect="true"/>
          </p:cNvPicPr>
          <p:nvPr/>
        </p:nvPicPr>
        <p:blipFill>
          <a:blip r:embed="rId2"/>
          <a:stretch>
            <a:fillRect/>
          </a:stretch>
        </p:blipFill>
        <p:spPr>
          <a:xfrm>
            <a:off x="11127105" y="5558790"/>
            <a:ext cx="822960" cy="975360"/>
          </a:xfrm>
          <a:prstGeom prst="rect">
            <a:avLst/>
          </a:prstGeom>
        </p:spPr>
      </p:pic>
      <p:sp>
        <p:nvSpPr>
          <p:cNvPr id="2" name="文本框 1"/>
          <p:cNvSpPr txBox="true"/>
          <p:nvPr/>
        </p:nvSpPr>
        <p:spPr>
          <a:xfrm>
            <a:off x="2621280" y="2565400"/>
            <a:ext cx="7073900" cy="2030095"/>
          </a:xfrm>
          <a:prstGeom prst="rect">
            <a:avLst/>
          </a:prstGeom>
          <a:noFill/>
        </p:spPr>
        <p:txBody>
          <a:bodyPr wrap="square" rtlCol="0">
            <a:spAutoFit/>
          </a:bodyPr>
          <a:p>
            <a:pPr marL="0" marR="0" lvl="0" indent="457200" algn="just" defTabSz="914400" rtl="0" fontAlgn="auto">
              <a:lnSpc>
                <a:spcPct val="150000"/>
              </a:lnSpc>
              <a:spcBef>
                <a:spcPts val="0"/>
              </a:spcBef>
              <a:spcAft>
                <a:spcPts val="0"/>
              </a:spcAft>
              <a:buClrTx/>
              <a:buSzTx/>
              <a:buFontTx/>
              <a:buNone/>
              <a:defRPr/>
            </a:pP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High tech</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nologies</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have not only played a unique role in the preparations of the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Beijing </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Winter Olympics, but will also serve people’s needs for a better life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in the future</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After the Beijing Winter Olympics, science and technology will continue to be an indispensable and important force in </a:t>
            </a:r>
            <a:r>
              <a:rPr lang="en-US"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helping</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the general public have access to more diverse sports</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and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enjoy</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the benefits of the Winter Olympics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through the wider application of research outcomes</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a:t>
            </a:r>
            <a:endParaRPr kumimoji="0" lang="en-GB" altLang="zh-CN" sz="1400" b="1"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文本框 10"/>
          <p:cNvSpPr txBox="true"/>
          <p:nvPr/>
        </p:nvSpPr>
        <p:spPr>
          <a:xfrm>
            <a:off x="4611370" y="1501140"/>
            <a:ext cx="3726180" cy="583565"/>
          </a:xfrm>
          <a:prstGeom prst="rect">
            <a:avLst/>
          </a:prstGeom>
          <a:noFill/>
        </p:spPr>
        <p:txBody>
          <a:bodyPr wrap="square" rtlCol="0" anchor="t">
            <a:spAutoFit/>
          </a:bodyPr>
          <a:p>
            <a:pPr algn="l" rtl="0"/>
            <a:r>
              <a:rPr lang="en-GB" sz="3200" b="1" i="0" u="none" spc="600" baseline="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rPr>
              <a:t>Conclusion</a:t>
            </a:r>
            <a:endParaRPr lang="en-GB" altLang="en-US" sz="3200" b="1" spc="60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图文框 11"/>
          <p:cNvSpPr/>
          <p:nvPr/>
        </p:nvSpPr>
        <p:spPr>
          <a:xfrm>
            <a:off x="2337435" y="2359660"/>
            <a:ext cx="7660640" cy="2442210"/>
          </a:xfrm>
          <a:prstGeom prst="frame">
            <a:avLst>
              <a:gd name="adj1" fmla="val 4667"/>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28" name="组合 27"/>
          <p:cNvGrpSpPr/>
          <p:nvPr/>
        </p:nvGrpSpPr>
        <p:grpSpPr>
          <a:xfrm>
            <a:off x="851862" y="336554"/>
            <a:ext cx="2627582" cy="636825"/>
            <a:chOff x="851862" y="347384"/>
            <a:chExt cx="2627582" cy="636825"/>
          </a:xfrm>
        </p:grpSpPr>
        <p:sp>
          <p:nvSpPr>
            <p:cNvPr id="4" name="文本框 3"/>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pic>
        <p:nvPicPr>
          <p:cNvPr id="8" name="图片 7" descr="2221"/>
          <p:cNvPicPr>
            <a:picLocks noChangeAspect="true"/>
          </p:cNvPicPr>
          <p:nvPr/>
        </p:nvPicPr>
        <p:blipFill>
          <a:blip r:embed="rId3"/>
          <a:stretch>
            <a:fillRect/>
          </a:stretch>
        </p:blipFill>
        <p:spPr>
          <a:xfrm>
            <a:off x="-1384935" y="-690880"/>
            <a:ext cx="3923665" cy="277558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7" name="图片 6" descr="C:\Users\win\Desktop\332.jpg332"/>
          <p:cNvPicPr>
            <a:picLocks noChangeAspect="true"/>
          </p:cNvPicPr>
          <p:nvPr/>
        </p:nvPicPr>
        <p:blipFill>
          <a:blip r:embed="rId1">
            <a:alphaModFix amt="50000"/>
          </a:blip>
          <a:srcRect/>
          <a:stretch>
            <a:fillRect/>
          </a:stretch>
        </p:blipFill>
        <p:spPr>
          <a:xfrm>
            <a:off x="0" y="-1313180"/>
            <a:ext cx="12335510" cy="8721725"/>
          </a:xfrm>
          <a:prstGeom prst="rect">
            <a:avLst/>
          </a:prstGeom>
        </p:spPr>
      </p:pic>
      <p:sp>
        <p:nvSpPr>
          <p:cNvPr id="108" name="图文框 107"/>
          <p:cNvSpPr/>
          <p:nvPr/>
        </p:nvSpPr>
        <p:spPr>
          <a:xfrm>
            <a:off x="1685925" y="1448435"/>
            <a:ext cx="8820150" cy="4472305"/>
          </a:xfrm>
          <a:prstGeom prst="frame">
            <a:avLst>
              <a:gd name="adj1" fmla="val 4667"/>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10" name="图片 9" descr="微信图片_20220117192848"/>
          <p:cNvPicPr>
            <a:picLocks noChangeAspect="true"/>
          </p:cNvPicPr>
          <p:nvPr/>
        </p:nvPicPr>
        <p:blipFill>
          <a:blip r:embed="rId2"/>
          <a:stretch>
            <a:fillRect/>
          </a:stretch>
        </p:blipFill>
        <p:spPr>
          <a:xfrm>
            <a:off x="11127105" y="5558790"/>
            <a:ext cx="822960" cy="975360"/>
          </a:xfrm>
          <a:prstGeom prst="rect">
            <a:avLst/>
          </a:prstGeom>
        </p:spPr>
      </p:pic>
      <p:sp>
        <p:nvSpPr>
          <p:cNvPr id="5" name="文本框 4"/>
          <p:cNvSpPr txBox="true"/>
          <p:nvPr/>
        </p:nvSpPr>
        <p:spPr>
          <a:xfrm>
            <a:off x="1964690" y="1680210"/>
            <a:ext cx="8286115" cy="4008755"/>
          </a:xfrm>
          <a:prstGeom prst="rect">
            <a:avLst/>
          </a:prstGeom>
          <a:noFill/>
        </p:spPr>
        <p:txBody>
          <a:bodyPr wrap="square" rtlCol="0">
            <a:spAutoFit/>
          </a:bodyPr>
          <a:p>
            <a:pPr indent="457200" algn="just" rtl="0">
              <a:lnSpc>
                <a:spcPct val="140000"/>
              </a:lnSpc>
              <a:defRPr/>
            </a:pP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To make </a:t>
            </a:r>
            <a:r>
              <a:rPr lang="en-GB" sz="1400" b="1">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the </a:t>
            </a:r>
            <a:r>
              <a:rPr lang="en-US" altLang="en-GB" sz="1400" b="1">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Beijing</a:t>
            </a:r>
            <a:r>
              <a:rPr lang="en-GB" sz="1400" b="1">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Olympic Winter  Games </a:t>
            </a:r>
            <a:r>
              <a:rPr lang="en-US" altLang="en-GB" sz="1400" b="1">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a high-tech one, </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priority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research</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tasks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on </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zero-emission energy supply, green travel, 5G sharing, smart game-watching, sports technolog</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y</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clean environment and safe games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have been carried out. The aim is to </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provid</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e</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critical technology support for running, participating and watching the Winter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Games,</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and</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address the major  needs of Winter Olympic projects and key application scenarios,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thus</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helping present</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a streamlined, safe and splendid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Games</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to the world</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a:t>
            </a:r>
            <a:endParaRPr kumimoji="0" lang="en-GB" altLang="en-US" sz="1400" b="1"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endParaRPr>
          </a:p>
          <a:p>
            <a:pPr marL="0" marR="0" lvl="0" indent="457200" algn="just" defTabSz="914400" rtl="0" fontAlgn="auto">
              <a:lnSpc>
                <a:spcPct val="140000"/>
              </a:lnSpc>
              <a:spcBef>
                <a:spcPts val="0"/>
              </a:spcBef>
              <a:spcAft>
                <a:spcPts val="0"/>
              </a:spcAft>
              <a:buClrTx/>
              <a:buSzTx/>
              <a:buFontTx/>
              <a:buNone/>
              <a:defRPr/>
            </a:pPr>
            <a:endParaRPr lang="en-GB" sz="1400" b="1" noProof="0" dirty="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endParaRPr>
          </a:p>
          <a:p>
            <a:pPr marL="0" marR="0" lvl="0" indent="457200" algn="just" defTabSz="914400" rtl="0" fontAlgn="auto">
              <a:lnSpc>
                <a:spcPct val="140000"/>
              </a:lnSpc>
              <a:spcBef>
                <a:spcPts val="0"/>
              </a:spcBef>
              <a:spcAft>
                <a:spcPts val="0"/>
              </a:spcAft>
              <a:buClrTx/>
              <a:buSzTx/>
              <a:buFontTx/>
              <a:buNone/>
              <a:defRPr/>
            </a:pP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In the organization of the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Beijing</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Winter Olympic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Winter</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Games, there is one area that is closely related to people’s lives, i.e. high-tech Winter Olympics. It is a concept that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has been</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practiced in every aspect of the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Beijing </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Olympic </a:t>
            </a:r>
            <a:r>
              <a:rPr lang="en-US" alt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Winter</a:t>
            </a:r>
            <a:r>
              <a:rPr lang="en-GB" sz="1400" b="1" i="0" u="none" baseline="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rPr>
              <a:t> Games, from infrastructure construction, event organization and venue operation to viewer experience and COVID containment. 5G, cloud computing, big data, satellite navigation, artificial intelligence...come and feel the power of technological innovation at the Winter Olympics.</a:t>
            </a:r>
            <a:endParaRPr kumimoji="0" lang="en-GB" altLang="zh-CN" sz="1400" b="1"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true"/>
          <p:nvPr/>
        </p:nvSpPr>
        <p:spPr>
          <a:xfrm>
            <a:off x="4822190" y="701040"/>
            <a:ext cx="5802630" cy="583565"/>
          </a:xfrm>
          <a:prstGeom prst="rect">
            <a:avLst/>
          </a:prstGeom>
          <a:noFill/>
        </p:spPr>
        <p:txBody>
          <a:bodyPr wrap="square" rtlCol="0" anchor="t">
            <a:spAutoFit/>
          </a:bodyPr>
          <a:p>
            <a:pPr algn="l" rtl="0"/>
            <a:r>
              <a:rPr lang="en-GB" sz="3200" b="1" i="0" u="none" spc="600" baseline="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rPr>
              <a:t>Overview</a:t>
            </a:r>
            <a:endParaRPr lang="en-GB" altLang="en-US" sz="3200" b="1" spc="60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pic>
        <p:nvPicPr>
          <p:cNvPr id="6" name="图片 5" descr="2221"/>
          <p:cNvPicPr>
            <a:picLocks noChangeAspect="true"/>
          </p:cNvPicPr>
          <p:nvPr/>
        </p:nvPicPr>
        <p:blipFill>
          <a:blip r:embed="rId3"/>
          <a:stretch>
            <a:fillRect/>
          </a:stretch>
        </p:blipFill>
        <p:spPr>
          <a:xfrm>
            <a:off x="-1384935" y="-690880"/>
            <a:ext cx="3923665" cy="2775585"/>
          </a:xfrm>
          <a:prstGeom prst="rect">
            <a:avLst/>
          </a:prstGeom>
        </p:spPr>
      </p:pic>
      <p:grpSp>
        <p:nvGrpSpPr>
          <p:cNvPr id="28" name="组合 27"/>
          <p:cNvGrpSpPr/>
          <p:nvPr/>
        </p:nvGrpSpPr>
        <p:grpSpPr>
          <a:xfrm>
            <a:off x="851862" y="336554"/>
            <a:ext cx="2627582" cy="636825"/>
            <a:chOff x="851862" y="347384"/>
            <a:chExt cx="2627582" cy="636825"/>
          </a:xfrm>
        </p:grpSpPr>
        <p:sp>
          <p:nvSpPr>
            <p:cNvPr id="11" name="文本框 10"/>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true"/>
            <p:nvPr/>
          </p:nvSpPr>
          <p:spPr>
            <a:xfrm>
              <a:off x="851862" y="585429"/>
              <a:ext cx="2430780" cy="39878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6" name="文本框 5"/>
          <p:cNvSpPr txBox="true"/>
          <p:nvPr/>
        </p:nvSpPr>
        <p:spPr>
          <a:xfrm>
            <a:off x="5566410" y="1543050"/>
            <a:ext cx="4448810" cy="3599815"/>
          </a:xfrm>
          <a:prstGeom prst="rect">
            <a:avLst/>
          </a:prstGeom>
          <a:noFill/>
        </p:spPr>
        <p:txBody>
          <a:bodyPr wrap="square" rtlCol="0">
            <a:spAutoFit/>
          </a:bodyPr>
          <a:p>
            <a:pPr algn="just" rtl="0"/>
            <a:r>
              <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Hydrogen-fueled handheld torch for the Winter Olympics - zero carbon emission &amp; high stability</a:t>
            </a:r>
            <a:endParaRPr lang="en-GB" altLang="zh-CN" b="1" dirty="0">
              <a:solidFill>
                <a:srgbClr val="000000"/>
              </a:solidFill>
              <a:latin typeface="Times New Roman" panose="02020603050405020304" charset="0"/>
              <a:ea typeface="微软雅黑" panose="020B0503020204020204" pitchFamily="34" charset="-122"/>
              <a:cs typeface="Times New Roman" panose="02020603050405020304" charset="0"/>
              <a:sym typeface="+mn-ea"/>
            </a:endParaRPr>
          </a:p>
          <a:p>
            <a:pPr algn="just" rtl="0"/>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Using hydrogen as the fuel, the handheld torch produces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zero carbon emission</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 This Olympic handheld torch has adopted the high-pressure hydrogen storage solution, and its combustion system has solved the problems of </a:t>
            </a:r>
            <a:r>
              <a:rPr lang="en-GB" sz="1400">
                <a:solidFill>
                  <a:srgbClr val="000000"/>
                </a:solidFill>
                <a:latin typeface="Times New Roman" panose="02020603050405020304" charset="0"/>
                <a:ea typeface="微软雅黑" panose="020B0503020204020204" pitchFamily="34" charset="-122"/>
                <a:cs typeface="Times New Roman" panose="02020603050405020304" charset="0"/>
                <a:sym typeface="+mn-ea"/>
              </a:rPr>
              <a:t>visibility </a:t>
            </a:r>
            <a:r>
              <a:rPr lang="en-US" altLang="en-GB" sz="1400">
                <a:solidFill>
                  <a:srgbClr val="000000"/>
                </a:solidFill>
                <a:latin typeface="Times New Roman" panose="02020603050405020304" charset="0"/>
                <a:ea typeface="微软雅黑" panose="020B0503020204020204" pitchFamily="34" charset="-122"/>
                <a:cs typeface="Times New Roman" panose="02020603050405020304" charset="0"/>
                <a:sym typeface="+mn-ea"/>
              </a:rPr>
              <a:t>of </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hydrogen flame</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s</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 </a:t>
            </a:r>
            <a:r>
              <a:rPr lang="en-GB" sz="1400">
                <a:solidFill>
                  <a:srgbClr val="000000"/>
                </a:solidFill>
                <a:latin typeface="Times New Roman" panose="02020603050405020304" charset="0"/>
                <a:ea typeface="微软雅黑" panose="020B0503020204020204" pitchFamily="34" charset="-122"/>
                <a:cs typeface="Times New Roman" panose="02020603050405020304" charset="0"/>
                <a:sym typeface="+mn-ea"/>
              </a:rPr>
              <a:t>adaptability </a:t>
            </a:r>
            <a:r>
              <a:rPr lang="en-US" altLang="en-GB" sz="1400">
                <a:solidFill>
                  <a:srgbClr val="000000"/>
                </a:solidFill>
                <a:latin typeface="Times New Roman" panose="02020603050405020304" charset="0"/>
                <a:ea typeface="微软雅黑" panose="020B0503020204020204" pitchFamily="34" charset="-122"/>
                <a:cs typeface="Times New Roman" panose="02020603050405020304" charset="0"/>
                <a:sym typeface="+mn-ea"/>
              </a:rPr>
              <a:t>of </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complex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curve </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surface</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s</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 large scale decompression, and safe utilization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of </a:t>
            </a:r>
            <a:r>
              <a:rPr lang="en-GB" sz="1400">
                <a:solidFill>
                  <a:srgbClr val="000000"/>
                </a:solidFill>
                <a:latin typeface="Times New Roman" panose="02020603050405020304" charset="0"/>
                <a:ea typeface="微软雅黑" panose="020B0503020204020204" pitchFamily="34" charset="-122"/>
                <a:cs typeface="Times New Roman" panose="02020603050405020304" charset="0"/>
                <a:sym typeface="+mn-ea"/>
              </a:rPr>
              <a:t>hydrogen</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 which makes it more adaptable to the environment. It has been tested and proven to be able to burn stably and reliably in harsh environments such as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strong wind, heavy rain, low temperature, and high altitude</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 The Winter Olympic torch relay will help spread the concept of hydrogen utilization far and wide.</a:t>
            </a:r>
            <a:endParaRPr kumimoji="0" lang="en-GB" altLang="en-US" sz="1400"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p:txBody>
      </p:sp>
      <p:sp>
        <p:nvSpPr>
          <p:cNvPr id="12" name="文本框 11"/>
          <p:cNvSpPr txBox="true"/>
          <p:nvPr/>
        </p:nvSpPr>
        <p:spPr>
          <a:xfrm>
            <a:off x="9478010" y="336550"/>
            <a:ext cx="4893945"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Zero-emission energy supply</a:t>
            </a:r>
            <a:endParaRPr lang="en-GB" altLang="en-US" sz="16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pic>
        <p:nvPicPr>
          <p:cNvPr id="15" name="图片 14" descr="抗雨测试"/>
          <p:cNvPicPr>
            <a:picLocks noChangeAspect="true"/>
          </p:cNvPicPr>
          <p:nvPr/>
        </p:nvPicPr>
        <p:blipFill>
          <a:blip r:embed="rId2"/>
          <a:srcRect l="9135" t="-1344" r="1612" b="-896"/>
          <a:stretch>
            <a:fillRect/>
          </a:stretch>
        </p:blipFill>
        <p:spPr>
          <a:xfrm>
            <a:off x="1081405" y="1184910"/>
            <a:ext cx="1880870" cy="2400300"/>
          </a:xfrm>
          <a:prstGeom prst="rect">
            <a:avLst/>
          </a:prstGeom>
        </p:spPr>
      </p:pic>
      <p:pic>
        <p:nvPicPr>
          <p:cNvPr id="13" name="图片 12" descr="自然环境测试"/>
          <p:cNvPicPr>
            <a:picLocks noChangeAspect="true"/>
          </p:cNvPicPr>
          <p:nvPr/>
        </p:nvPicPr>
        <p:blipFill>
          <a:blip r:embed="rId3"/>
          <a:srcRect l="-516" t="-830" r="15192" b="5091"/>
          <a:stretch>
            <a:fillRect/>
          </a:stretch>
        </p:blipFill>
        <p:spPr>
          <a:xfrm>
            <a:off x="3229610" y="1196975"/>
            <a:ext cx="1856740" cy="2376170"/>
          </a:xfrm>
          <a:prstGeom prst="rect">
            <a:avLst/>
          </a:prstGeom>
        </p:spPr>
      </p:pic>
      <p:pic>
        <p:nvPicPr>
          <p:cNvPr id="16" name="图片 15" descr="火焰形态测试"/>
          <p:cNvPicPr>
            <a:picLocks noChangeAspect="true"/>
          </p:cNvPicPr>
          <p:nvPr/>
        </p:nvPicPr>
        <p:blipFill>
          <a:blip r:embed="rId4"/>
          <a:srcRect t="1148"/>
          <a:stretch>
            <a:fillRect/>
          </a:stretch>
        </p:blipFill>
        <p:spPr>
          <a:xfrm>
            <a:off x="1081405" y="3789045"/>
            <a:ext cx="1880870" cy="2358390"/>
          </a:xfrm>
          <a:prstGeom prst="rect">
            <a:avLst/>
          </a:prstGeom>
        </p:spPr>
      </p:pic>
      <p:pic>
        <p:nvPicPr>
          <p:cNvPr id="17" name="图片 16" descr="抗风能力测试"/>
          <p:cNvPicPr>
            <a:picLocks noChangeAspect="true"/>
          </p:cNvPicPr>
          <p:nvPr/>
        </p:nvPicPr>
        <p:blipFill>
          <a:blip r:embed="rId5"/>
          <a:srcRect b="940"/>
          <a:stretch>
            <a:fillRect/>
          </a:stretch>
        </p:blipFill>
        <p:spPr>
          <a:xfrm>
            <a:off x="3239135" y="3795395"/>
            <a:ext cx="1881505" cy="2352040"/>
          </a:xfrm>
          <a:prstGeom prst="rect">
            <a:avLst/>
          </a:prstGeom>
        </p:spPr>
      </p:pic>
      <p:pic>
        <p:nvPicPr>
          <p:cNvPr id="4" name="图片 3" descr="2221"/>
          <p:cNvPicPr>
            <a:picLocks noChangeAspect="true"/>
          </p:cNvPicPr>
          <p:nvPr/>
        </p:nvPicPr>
        <p:blipFill>
          <a:blip r:embed="rId6"/>
          <a:stretch>
            <a:fillRect/>
          </a:stretch>
        </p:blipFill>
        <p:spPr>
          <a:xfrm>
            <a:off x="-1384935" y="-690880"/>
            <a:ext cx="3923665" cy="2775585"/>
          </a:xfrm>
          <a:prstGeom prst="rect">
            <a:avLst/>
          </a:prstGeom>
        </p:spPr>
      </p:pic>
      <p:grpSp>
        <p:nvGrpSpPr>
          <p:cNvPr id="2" name="组合 1"/>
          <p:cNvGrpSpPr/>
          <p:nvPr/>
        </p:nvGrpSpPr>
        <p:grpSpPr>
          <a:xfrm>
            <a:off x="851862" y="336554"/>
            <a:ext cx="2627582" cy="636825"/>
            <a:chOff x="851862" y="347384"/>
            <a:chExt cx="2627582" cy="636825"/>
          </a:xfrm>
        </p:grpSpPr>
        <p:sp>
          <p:nvSpPr>
            <p:cNvPr id="3" name="文本框 2"/>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true"/>
            <p:nvPr/>
          </p:nvSpPr>
          <p:spPr>
            <a:xfrm>
              <a:off x="851862" y="585429"/>
              <a:ext cx="2430780" cy="39878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1026" name="Picture 2"/>
          <p:cNvPicPr>
            <a:picLocks noGrp="true" noChangeAspect="true" noChangeArrowheads="true"/>
          </p:cNvPicPr>
          <p:nvPr>
            <p:ph idx="1"/>
          </p:nvPr>
        </p:nvPicPr>
        <p:blipFill>
          <a:blip r:embed="rId2">
            <a:extLst>
              <a:ext uri="{28A0092B-C50C-407E-A947-70E740481C1C}">
                <a14:useLocalDpi xmlns:a14="http://schemas.microsoft.com/office/drawing/2010/main" val="false"/>
              </a:ext>
            </a:extLst>
          </a:blip>
          <a:srcRect/>
          <a:stretch>
            <a:fillRect/>
          </a:stretch>
        </p:blipFill>
        <p:spPr bwMode="auto">
          <a:xfrm>
            <a:off x="6325870" y="3891280"/>
            <a:ext cx="3317240" cy="21463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true"/>
          <p:nvPr/>
        </p:nvSpPr>
        <p:spPr>
          <a:xfrm>
            <a:off x="5599430" y="1447800"/>
            <a:ext cx="5659120" cy="1968500"/>
          </a:xfrm>
          <a:prstGeom prst="rect">
            <a:avLst/>
          </a:prstGeom>
          <a:noFill/>
        </p:spPr>
        <p:txBody>
          <a:bodyPr wrap="square" rtlCol="0">
            <a:spAutoFit/>
          </a:bodyPr>
          <a:p>
            <a:pPr algn="just" rtl="0"/>
            <a:r>
              <a:rPr lang="en-GB" b="1" i="0" u="none" baseline="0">
                <a:latin typeface="Times New Roman" panose="02020603050405020304" charset="0"/>
                <a:ea typeface="微软雅黑" panose="020B0503020204020204" pitchFamily="34" charset="-122"/>
                <a:cs typeface="Times New Roman" panose="02020603050405020304" charset="0"/>
                <a:sym typeface="+mn-ea"/>
              </a:rPr>
              <a:t>100% green electricity supply</a:t>
            </a:r>
            <a:endParaRPr lang="en-GB" altLang="en-US" b="1" dirty="0">
              <a:latin typeface="Times New Roman" panose="02020603050405020304" charset="0"/>
              <a:ea typeface="微软雅黑" panose="020B0503020204020204" pitchFamily="34" charset="-122"/>
              <a:cs typeface="Times New Roman" panose="02020603050405020304" charset="0"/>
            </a:endParaRPr>
          </a:p>
          <a:p>
            <a:pPr algn="just" rtl="0"/>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The preparations for the Beijing Winter Olympic </a:t>
            </a:r>
            <a:r>
              <a:rPr lang="en-US" altLang="en-GB" sz="1400" b="0" i="0" u="none" baseline="0">
                <a:latin typeface="Times New Roman" panose="02020603050405020304" charset="0"/>
                <a:ea typeface="微软雅黑" panose="020B0503020204020204" pitchFamily="34" charset="-122"/>
                <a:cs typeface="Times New Roman" panose="02020603050405020304" charset="0"/>
                <a:sym typeface="+mn-ea"/>
              </a:rPr>
              <a:t>Games, which</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are closely integrated with the development of the city and the region, </a:t>
            </a:r>
            <a:r>
              <a:rPr lang="en-US" altLang="en-GB" sz="1400" b="0" i="0" u="none" baseline="0">
                <a:latin typeface="Times New Roman" panose="02020603050405020304" charset="0"/>
                <a:ea typeface="微软雅黑" panose="020B0503020204020204" pitchFamily="34" charset="-122"/>
                <a:cs typeface="Times New Roman" panose="02020603050405020304" charset="0"/>
                <a:sym typeface="+mn-ea"/>
              </a:rPr>
              <a:t>have helped improve</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the region’s ecological </a:t>
            </a:r>
            <a:r>
              <a:rPr lang="en-US" altLang="en-GB" sz="1400" b="0" i="0" u="none" baseline="0">
                <a:latin typeface="Times New Roman" panose="02020603050405020304" charset="0"/>
                <a:ea typeface="微软雅黑" panose="020B0503020204020204" pitchFamily="34" charset="-122"/>
                <a:cs typeface="Times New Roman" panose="02020603050405020304" charset="0"/>
                <a:sym typeface="+mn-ea"/>
              </a:rPr>
              <a:t>environment</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a:t>
            </a:r>
            <a:r>
              <a:rPr lang="en-US" altLang="en-GB" sz="1400" b="0" i="0" u="none" baseline="0">
                <a:latin typeface="Times New Roman" panose="02020603050405020304" charset="0"/>
                <a:ea typeface="微软雅黑" panose="020B0503020204020204" pitchFamily="34" charset="-122"/>
                <a:cs typeface="Times New Roman" panose="02020603050405020304" charset="0"/>
                <a:sym typeface="+mn-ea"/>
              </a:rPr>
              <a:t>and boost socio</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economic development. During the Beijing Olympic </a:t>
            </a:r>
            <a:r>
              <a:rPr lang="en-GB" sz="1400">
                <a:latin typeface="Times New Roman" panose="02020603050405020304" charset="0"/>
                <a:ea typeface="微软雅黑" panose="020B0503020204020204" pitchFamily="34" charset="-122"/>
                <a:cs typeface="Times New Roman" panose="02020603050405020304" charset="0"/>
                <a:sym typeface="+mn-ea"/>
              </a:rPr>
              <a:t>Winter </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Games,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all the 26 venues in the three major competition zones</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will be fully powered by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“green electricity”</a:t>
            </a:r>
            <a:r>
              <a:rPr lang="en-GB" sz="1600" b="0" i="0" u="none" baseline="0">
                <a:latin typeface="Times New Roman" panose="02020603050405020304" charset="0"/>
                <a:ea typeface="微软雅黑" panose="020B0503020204020204" pitchFamily="34" charset="-122"/>
                <a:cs typeface="Times New Roman" panose="02020603050405020304" charset="0"/>
                <a:sym typeface="+mn-ea"/>
              </a:rPr>
              <a:t>,</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which means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100% green electricity</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for all competition venues for the first time in the Olympic history.</a:t>
            </a:r>
            <a:endParaRPr kumimoji="0" lang="en-GB" altLang="en-US" sz="1400"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p:txBody>
      </p:sp>
      <p:sp>
        <p:nvSpPr>
          <p:cNvPr id="3" name="文本框 2"/>
          <p:cNvSpPr txBox="true"/>
          <p:nvPr/>
        </p:nvSpPr>
        <p:spPr>
          <a:xfrm>
            <a:off x="843280" y="3832225"/>
            <a:ext cx="5110480" cy="2214880"/>
          </a:xfrm>
          <a:prstGeom prst="rect">
            <a:avLst/>
          </a:prstGeom>
          <a:noFill/>
        </p:spPr>
        <p:txBody>
          <a:bodyPr wrap="square" rtlCol="0">
            <a:spAutoFit/>
          </a:bodyPr>
          <a:p>
            <a:pPr algn="just" rtl="0"/>
            <a:r>
              <a:rPr lang="en-GB" b="1" i="0" u="none" baseline="0">
                <a:solidFill>
                  <a:schemeClr val="tx1"/>
                </a:solidFill>
                <a:effectLst/>
                <a:latin typeface="Times New Roman" panose="02020603050405020304" charset="0"/>
                <a:ea typeface="微软雅黑" panose="020B0503020204020204" pitchFamily="34" charset="-122"/>
                <a:cs typeface="Times New Roman" panose="02020603050405020304" charset="0"/>
                <a:sym typeface="+mn-ea"/>
              </a:rPr>
              <a:t>100% clean energy electricity supply for the first time</a:t>
            </a:r>
            <a:endParaRPr lang="en-GB" altLang="en-US" b="1" dirty="0">
              <a:solidFill>
                <a:schemeClr val="tx1"/>
              </a:solidFill>
              <a:effectLst/>
              <a:latin typeface="Times New Roman" panose="02020603050405020304" charset="0"/>
              <a:ea typeface="微软雅黑" panose="020B0503020204020204" pitchFamily="34" charset="-122"/>
              <a:cs typeface="Times New Roman" panose="02020603050405020304" charset="0"/>
              <a:sym typeface="+mn-ea"/>
            </a:endParaRPr>
          </a:p>
          <a:p>
            <a:pPr algn="just" rtl="0"/>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As a key supporting project for the Beijing Olympics </a:t>
            </a:r>
            <a:r>
              <a:rPr lang="en-GB" sz="140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Winter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Games</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the Renewable Energy Flexible DC Grid Demonstration Project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in </a:t>
            </a:r>
            <a:r>
              <a:rPr lang="en-GB" sz="140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Zhangbei </a:t>
            </a:r>
            <a:r>
              <a:rPr lang="en-US" altLang="en-GB" sz="140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County</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is able to convert Zhangjiakou’s fluctuating wind power, photovoltaic and other clean energies into stable electricity and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transmit</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it</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to Beijing, helping achieve </a:t>
            </a:r>
            <a:r>
              <a:rPr lang="en-GB" sz="16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100% clean energy electricity supply</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of all competition venues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in Beijing</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for the first time in the history of the Olympics.</a:t>
            </a:r>
            <a:endParaRPr kumimoji="0" lang="en-GB" altLang="en-US" sz="1400"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p:txBody>
      </p:sp>
      <p:pic>
        <p:nvPicPr>
          <p:cNvPr id="4" name="图片 3" descr="2221"/>
          <p:cNvPicPr>
            <a:picLocks noChangeAspect="true"/>
          </p:cNvPicPr>
          <p:nvPr/>
        </p:nvPicPr>
        <p:blipFill>
          <a:blip r:embed="rId3"/>
          <a:stretch>
            <a:fillRect/>
          </a:stretch>
        </p:blipFill>
        <p:spPr>
          <a:xfrm>
            <a:off x="-1384935" y="-690880"/>
            <a:ext cx="3923665" cy="2775585"/>
          </a:xfrm>
          <a:prstGeom prst="rect">
            <a:avLst/>
          </a:prstGeom>
        </p:spPr>
      </p:pic>
      <p:sp>
        <p:nvSpPr>
          <p:cNvPr id="12" name="文本框 11"/>
          <p:cNvSpPr txBox="true"/>
          <p:nvPr/>
        </p:nvSpPr>
        <p:spPr>
          <a:xfrm>
            <a:off x="9478010" y="336550"/>
            <a:ext cx="4893945"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Zero-emission energy supply</a:t>
            </a:r>
            <a:endParaRPr lang="en-GB" altLang="en-US" sz="16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pic>
        <p:nvPicPr>
          <p:cNvPr id="9" name="图片 8" descr="01f57080faf64c60a4aa481a19b4e18c"/>
          <p:cNvPicPr>
            <a:picLocks noChangeAspect="true"/>
          </p:cNvPicPr>
          <p:nvPr/>
        </p:nvPicPr>
        <p:blipFill>
          <a:blip r:embed="rId4"/>
          <a:srcRect t="6443" r="7640" b="3513"/>
          <a:stretch>
            <a:fillRect/>
          </a:stretch>
        </p:blipFill>
        <p:spPr>
          <a:xfrm>
            <a:off x="1556385" y="1283335"/>
            <a:ext cx="3453765" cy="2142490"/>
          </a:xfrm>
          <a:prstGeom prst="rect">
            <a:avLst/>
          </a:prstGeom>
        </p:spPr>
      </p:pic>
      <p:grpSp>
        <p:nvGrpSpPr>
          <p:cNvPr id="13" name="组合 12"/>
          <p:cNvGrpSpPr/>
          <p:nvPr/>
        </p:nvGrpSpPr>
        <p:grpSpPr>
          <a:xfrm>
            <a:off x="851862" y="336554"/>
            <a:ext cx="2627582" cy="636825"/>
            <a:chOff x="851862" y="347384"/>
            <a:chExt cx="2627582" cy="636825"/>
          </a:xfrm>
        </p:grpSpPr>
        <p:sp>
          <p:nvSpPr>
            <p:cNvPr id="14" name="文本框 13"/>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13" name="文本框 12"/>
          <p:cNvSpPr txBox="true"/>
          <p:nvPr/>
        </p:nvSpPr>
        <p:spPr>
          <a:xfrm>
            <a:off x="10772775" y="336550"/>
            <a:ext cx="4893945" cy="337185"/>
          </a:xfrm>
          <a:prstGeom prst="rect">
            <a:avLst/>
          </a:prstGeom>
          <a:noFill/>
          <a:ln w="28575" cmpd="sng">
            <a:solidFill>
              <a:srgbClr val="C00000"/>
            </a:solidFill>
            <a:prstDash val="solid"/>
          </a:ln>
        </p:spPr>
        <p:txBody>
          <a:bodyPr wrap="square" rtlCol="0">
            <a:spAutoFit/>
          </a:bodyPr>
          <a:p>
            <a:pPr algn="l" rtl="0"/>
            <a:r>
              <a:rPr lang="en-GB" sz="1600" b="1" i="0" u="none" baseline="0">
                <a:latin typeface="Times New Roman" panose="02020603050405020304" charset="0"/>
                <a:ea typeface="微软雅黑" panose="020B0503020204020204" pitchFamily="34" charset="-122"/>
                <a:cs typeface="Times New Roman" panose="02020603050405020304" charset="0"/>
                <a:sym typeface="+mn-ea"/>
              </a:rPr>
              <a:t>Green Travel</a:t>
            </a:r>
            <a:endParaRPr lang="en-GB" altLang="en-US" sz="16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true"/>
          <p:nvPr/>
        </p:nvSpPr>
        <p:spPr>
          <a:xfrm>
            <a:off x="5247005" y="1682115"/>
            <a:ext cx="5592445" cy="3876675"/>
          </a:xfrm>
          <a:prstGeom prst="rect">
            <a:avLst/>
          </a:prstGeom>
          <a:noFill/>
        </p:spPr>
        <p:txBody>
          <a:bodyPr wrap="square" rtlCol="0">
            <a:spAutoFit/>
          </a:bodyPr>
          <a:p>
            <a:pPr marR="0" indent="0" algn="just" defTabSz="914400" rtl="0" fontAlgn="auto">
              <a:lnSpc>
                <a:spcPct val="150000"/>
              </a:lnSpc>
              <a:spcBef>
                <a:spcPts val="0"/>
              </a:spcBef>
              <a:spcAft>
                <a:spcPts val="0"/>
              </a:spcAft>
              <a:buClrTx/>
              <a:buSzTx/>
              <a:buFontTx/>
              <a:buNone/>
              <a:defRPr/>
            </a:pPr>
            <a:r>
              <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Low-carbon transportation system</a:t>
            </a:r>
            <a:endParaRPr lang="en-GB" altLang="en-US" b="1" i="0"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R="0" indent="0" algn="just" defTabSz="914400" rtl="0" fontAlgn="auto">
              <a:lnSpc>
                <a:spcPct val="150000"/>
              </a:lnSpc>
              <a:spcBef>
                <a:spcPts val="0"/>
              </a:spcBef>
              <a:spcAft>
                <a:spcPts val="0"/>
              </a:spcAft>
              <a:buClrTx/>
              <a:buSzTx/>
              <a:buFontTx/>
              <a:buNone/>
              <a:defRPr/>
            </a:pP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During the Beijing Olympic </a:t>
            </a:r>
            <a:r>
              <a:rPr lang="en-GB" sz="1400">
                <a:latin typeface="Times New Roman" panose="02020603050405020304" charset="0"/>
                <a:ea typeface="微软雅黑" panose="020B0503020204020204" pitchFamily="34" charset="-122"/>
                <a:cs typeface="Times New Roman" panose="02020603050405020304" charset="0"/>
                <a:sym typeface="+mn-ea"/>
              </a:rPr>
              <a:t>Winter</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Games, 212 100% domestically</a:t>
            </a:r>
            <a:r>
              <a:rPr lang="en-US" altLang="en-GB" sz="1400" b="0" i="0" u="none" baseline="0">
                <a:latin typeface="Times New Roman" panose="02020603050405020304" charset="0"/>
                <a:ea typeface="微软雅黑" panose="020B0503020204020204" pitchFamily="34" charset="-122"/>
                <a:cs typeface="Times New Roman" panose="02020603050405020304" charset="0"/>
                <a:sym typeface="+mn-ea"/>
              </a:rPr>
              <a:t>-</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made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hydrogen fuel cell buses</a:t>
            </a:r>
            <a:r>
              <a:rPr lang="en-GB" sz="1600" b="1" i="0" u="none" baseline="0">
                <a:latin typeface="Times New Roman" panose="02020603050405020304" charset="0"/>
                <a:ea typeface="微软雅黑" panose="020B0503020204020204" pitchFamily="34" charset="-122"/>
                <a:cs typeface="Times New Roman" panose="02020603050405020304" charset="0"/>
                <a:sym typeface="+mn-ea"/>
              </a:rPr>
              <a:t> </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will </a:t>
            </a:r>
            <a:r>
              <a:rPr lang="en-US" altLang="en-GB" sz="1400" b="0" i="0" u="none" baseline="0">
                <a:latin typeface="Times New Roman" panose="02020603050405020304" charset="0"/>
                <a:ea typeface="微软雅黑" panose="020B0503020204020204" pitchFamily="34" charset="-122"/>
                <a:cs typeface="Times New Roman" panose="02020603050405020304" charset="0"/>
                <a:sym typeface="+mn-ea"/>
              </a:rPr>
              <a:t>have access to</a:t>
            </a:r>
            <a:r>
              <a:rPr lang="en-GB" sz="1400" b="0" i="0" u="none" baseline="0">
                <a:latin typeface="Times New Roman" panose="02020603050405020304" charset="0"/>
                <a:ea typeface="微软雅黑" panose="020B0503020204020204" pitchFamily="34" charset="-122"/>
                <a:cs typeface="Times New Roman" panose="02020603050405020304" charset="0"/>
                <a:sym typeface="+mn-ea"/>
              </a:rPr>
              <a:t> hydrogen refueling services at the five “100% Green Hydrogen” hydrogen refueling stations, which is expected to save 0.28 liters of oil per kilometer for each vehicle, adding up to a total of about 9.6 tons. As a result, each vehicle emits 0.75 kilograms less carbon per kilometer, reducing carbon emission by a total of about 30 tons.</a:t>
            </a:r>
            <a:endParaRPr lang="en-GB" altLang="en-US" sz="1400" i="0"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marR="0" indent="0" algn="just" defTabSz="914400" rtl="0" fontAlgn="auto">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Energy-efficient and clean energy vehicles almost make up the entire minibus fleet and account for more than 80% of all vehicles, making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sym typeface="+mn-ea"/>
              </a:rPr>
              <a:t>a fully carbon neutral</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 Beijing Olympic Winter Games.</a:t>
            </a:r>
            <a:endParaRPr kumimoji="0" lang="en-GB" altLang="en-US" sz="1400" i="0" u="none" strike="noStrike" kern="1200" cap="none" spc="0" normalizeH="0" baseline="0" noProof="0" dirty="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endParaRPr>
          </a:p>
        </p:txBody>
      </p:sp>
      <p:pic>
        <p:nvPicPr>
          <p:cNvPr id="4" name="图片 3" descr="2221"/>
          <p:cNvPicPr>
            <a:picLocks noChangeAspect="true"/>
          </p:cNvPicPr>
          <p:nvPr/>
        </p:nvPicPr>
        <p:blipFill>
          <a:blip r:embed="rId2"/>
          <a:stretch>
            <a:fillRect/>
          </a:stretch>
        </p:blipFill>
        <p:spPr>
          <a:xfrm>
            <a:off x="-1384935" y="-690880"/>
            <a:ext cx="3923665" cy="2775585"/>
          </a:xfrm>
          <a:prstGeom prst="rect">
            <a:avLst/>
          </a:prstGeom>
        </p:spPr>
      </p:pic>
      <p:grpSp>
        <p:nvGrpSpPr>
          <p:cNvPr id="28" name="组合 27"/>
          <p:cNvGrpSpPr/>
          <p:nvPr/>
        </p:nvGrpSpPr>
        <p:grpSpPr>
          <a:xfrm>
            <a:off x="851862" y="336554"/>
            <a:ext cx="2627582" cy="636825"/>
            <a:chOff x="851862" y="347384"/>
            <a:chExt cx="2627582" cy="63682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pic>
        <p:nvPicPr>
          <p:cNvPr id="2" name="图片 1" descr="e61190ef76c6a7efa25783f00632a857f1de66c5"/>
          <p:cNvPicPr>
            <a:picLocks noChangeAspect="true"/>
          </p:cNvPicPr>
          <p:nvPr/>
        </p:nvPicPr>
        <p:blipFill>
          <a:blip r:embed="rId3"/>
          <a:stretch>
            <a:fillRect/>
          </a:stretch>
        </p:blipFill>
        <p:spPr>
          <a:xfrm>
            <a:off x="469900" y="2171065"/>
            <a:ext cx="4697730" cy="274828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pic>
        <p:nvPicPr>
          <p:cNvPr id="3074" name="Picture 2"/>
          <p:cNvPicPr>
            <a:picLocks noChangeAspect="true" noChangeArrowheads="true"/>
          </p:cNvPicPr>
          <p:nvPr/>
        </p:nvPicPr>
        <p:blipFill>
          <a:blip r:embed="rId2">
            <a:extLst>
              <a:ext uri="{28A0092B-C50C-407E-A947-70E740481C1C}">
                <a14:useLocalDpi xmlns:a14="http://schemas.microsoft.com/office/drawing/2010/main" val="false"/>
              </a:ext>
            </a:extLst>
          </a:blip>
          <a:srcRect/>
          <a:stretch>
            <a:fillRect/>
          </a:stretch>
        </p:blipFill>
        <p:spPr bwMode="auto">
          <a:xfrm>
            <a:off x="2091055" y="1064260"/>
            <a:ext cx="316103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true" noChangeArrowheads="true"/>
          </p:cNvPicPr>
          <p:nvPr/>
        </p:nvPicPr>
        <p:blipFill>
          <a:blip r:embed="rId3" cstate="print">
            <a:extLst>
              <a:ext uri="{28A0092B-C50C-407E-A947-70E740481C1C}">
                <a14:useLocalDpi xmlns:a14="http://schemas.microsoft.com/office/drawing/2010/main" val="false"/>
              </a:ext>
            </a:extLst>
          </a:blip>
          <a:srcRect/>
          <a:stretch>
            <a:fillRect/>
          </a:stretch>
        </p:blipFill>
        <p:spPr bwMode="auto">
          <a:xfrm>
            <a:off x="8780780" y="1064895"/>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p:cNvPicPr>
            <a:picLocks noChangeAspect="true" noChangeArrowheads="true"/>
          </p:cNvPicPr>
          <p:nvPr/>
        </p:nvPicPr>
        <p:blipFill rotWithShape="true">
          <a:blip r:embed="rId4">
            <a:extLst>
              <a:ext uri="{28A0092B-C50C-407E-A947-70E740481C1C}">
                <a14:useLocalDpi xmlns:a14="http://schemas.microsoft.com/office/drawing/2010/main" val="false"/>
              </a:ext>
            </a:extLst>
          </a:blip>
          <a:srcRect t="20869" b="3545"/>
          <a:stretch>
            <a:fillRect/>
          </a:stretch>
        </p:blipFill>
        <p:spPr bwMode="auto">
          <a:xfrm>
            <a:off x="5252085" y="1064260"/>
            <a:ext cx="3528695" cy="200088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true"/>
          <p:nvPr/>
        </p:nvSpPr>
        <p:spPr>
          <a:xfrm>
            <a:off x="495935" y="2992120"/>
            <a:ext cx="9657715" cy="3322955"/>
          </a:xfrm>
          <a:prstGeom prst="rect">
            <a:avLst/>
          </a:prstGeom>
          <a:noFill/>
        </p:spPr>
        <p:txBody>
          <a:bodyPr wrap="square" rtlCol="0">
            <a:spAutoFit/>
          </a:bodyPr>
          <a:p>
            <a:pPr marL="0" indent="0" algn="just" rtl="0">
              <a:lnSpc>
                <a:spcPct val="150000"/>
              </a:lnSpc>
              <a:spcBef>
                <a:spcPts val="0"/>
              </a:spcBef>
              <a:buNone/>
            </a:pPr>
            <a:r>
              <a:rPr lang="en-GB" b="1"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“Snow Dream” passenger service for the Winter Olympics on bullet train</a:t>
            </a:r>
            <a:r>
              <a:rPr lang="en-US" altLang="en-GB" b="1"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s</a:t>
            </a:r>
            <a:r>
              <a:rPr lang="en-GB" b="1"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along the high-speed railway linking Beijing and Zhangjiakou</a:t>
            </a:r>
            <a:endParaRPr lang="en-GB" b="1"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endParaRPr>
          </a:p>
          <a:p>
            <a:pPr marL="0" indent="0" algn="just" rtl="0">
              <a:lnSpc>
                <a:spcPct val="150000"/>
              </a:lnSpc>
              <a:spcBef>
                <a:spcPts val="0"/>
              </a:spcBef>
              <a:buNone/>
            </a:pP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“Snow Dream” passenger service on the Beijing-Zhangjiakou high-speed trains: English and Chinese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interpretation service is provided</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in the cabin.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Through the </a:t>
            </a:r>
            <a:r>
              <a:rPr lang="en-GB" sz="140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int</a:t>
            </a:r>
            <a:r>
              <a:rPr lang="en-US" altLang="en-GB" sz="140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erpretation</a:t>
            </a:r>
            <a:r>
              <a:rPr lang="en-GB" sz="140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of the tour guide on the train</a:t>
            </a:r>
            <a:r>
              <a:rPr lang="en-US" altLang="en-GB" sz="140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t</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he passengers can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better experience</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the Chinese technologies, Chinese speed and Chinese services. The trains on the Winter Olympic special line have specially prepared </a:t>
            </a:r>
            <a:r>
              <a:rPr lang="en-GB" sz="16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sleeping cushions</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and </a:t>
            </a:r>
            <a:r>
              <a:rPr lang="en-GB" sz="16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sleeping beds for children</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so that infants and babies can enjoy a more comfortable and smooth ride</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T</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o help passengers find their luggage, the Beijing-Zhangjiakou high-speed trains are also equipped with </a:t>
            </a:r>
            <a:r>
              <a:rPr lang="en-GB" sz="1600" b="1" i="0" u="none" baseline="0">
                <a:solidFill>
                  <a:schemeClr val="accent5">
                    <a:lumMod val="75000"/>
                  </a:schemeClr>
                </a:solidFill>
                <a:effectLst/>
                <a:latin typeface="Times New Roman" panose="02020603050405020304" charset="0"/>
                <a:ea typeface="微软雅黑" panose="020B0503020204020204" pitchFamily="34" charset="-122"/>
                <a:cs typeface="Times New Roman" panose="02020603050405020304" charset="0"/>
                <a:sym typeface="+mn-ea"/>
              </a:rPr>
              <a:t>an anti-loss device</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Passengers can connect their mobile phones with the device via Bluetooth, and keep track of the location of their luggage, which makes them feel more reassured and </a:t>
            </a:r>
            <a:r>
              <a:rPr lang="en-US" alt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helps</a:t>
            </a:r>
            <a:r>
              <a:rPr lang="en-GB" sz="1400" b="0" i="0" u="none" baseline="0">
                <a:solidFill>
                  <a:srgbClr val="333333"/>
                </a:solidFill>
                <a:effectLst/>
                <a:latin typeface="Times New Roman" panose="02020603050405020304" charset="0"/>
                <a:ea typeface="微软雅黑" panose="020B0503020204020204" pitchFamily="34" charset="-122"/>
                <a:cs typeface="Times New Roman" panose="02020603050405020304" charset="0"/>
                <a:sym typeface="+mn-ea"/>
              </a:rPr>
              <a:t> avoid taking the wrong luggage.</a:t>
            </a:r>
            <a:endParaRPr kumimoji="0" lang="en-GB" altLang="en-US" sz="1400" b="0" i="0" u="none" strike="noStrike" kern="1200" cap="none" spc="0" normalizeH="0" baseline="0" noProof="0" dirty="0">
              <a:ln>
                <a:noFill/>
              </a:ln>
              <a:solidFill>
                <a:srgbClr val="333333"/>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pic>
        <p:nvPicPr>
          <p:cNvPr id="4" name="图片 3" descr="2221"/>
          <p:cNvPicPr>
            <a:picLocks noChangeAspect="true"/>
          </p:cNvPicPr>
          <p:nvPr/>
        </p:nvPicPr>
        <p:blipFill>
          <a:blip r:embed="rId5"/>
          <a:stretch>
            <a:fillRect/>
          </a:stretch>
        </p:blipFill>
        <p:spPr>
          <a:xfrm>
            <a:off x="-1384935" y="-690880"/>
            <a:ext cx="3923665" cy="2775585"/>
          </a:xfrm>
          <a:prstGeom prst="rect">
            <a:avLst/>
          </a:prstGeom>
        </p:spPr>
      </p:pic>
      <p:grpSp>
        <p:nvGrpSpPr>
          <p:cNvPr id="3" name="组合 2"/>
          <p:cNvGrpSpPr/>
          <p:nvPr/>
        </p:nvGrpSpPr>
        <p:grpSpPr>
          <a:xfrm>
            <a:off x="851862" y="336554"/>
            <a:ext cx="2627582" cy="636825"/>
            <a:chOff x="851862" y="347384"/>
            <a:chExt cx="2627582" cy="636825"/>
          </a:xfrm>
        </p:grpSpPr>
        <p:sp>
          <p:nvSpPr>
            <p:cNvPr id="9" name="文本框 8"/>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3" name="文本框 12"/>
          <p:cNvSpPr txBox="true"/>
          <p:nvPr/>
        </p:nvSpPr>
        <p:spPr>
          <a:xfrm>
            <a:off x="10772775" y="336550"/>
            <a:ext cx="4893945" cy="337185"/>
          </a:xfrm>
          <a:prstGeom prst="rect">
            <a:avLst/>
          </a:prstGeom>
          <a:noFill/>
          <a:ln w="28575" cmpd="sng">
            <a:solidFill>
              <a:srgbClr val="C00000"/>
            </a:solidFill>
            <a:prstDash val="solid"/>
          </a:ln>
        </p:spPr>
        <p:txBody>
          <a:bodyPr wrap="square" rtlCol="0">
            <a:spAutoFit/>
          </a:bodyPr>
          <a:p>
            <a:pPr algn="l" rtl="0"/>
            <a:r>
              <a:rPr lang="en-GB" sz="1600" b="1" i="0" u="none" baseline="0">
                <a:latin typeface="Times New Roman" panose="02020603050405020304" charset="0"/>
                <a:ea typeface="微软雅黑" panose="020B0503020204020204" pitchFamily="34" charset="-122"/>
                <a:cs typeface="Times New Roman" panose="02020603050405020304" charset="0"/>
                <a:sym typeface="+mn-ea"/>
              </a:rPr>
              <a:t>Green Travel</a:t>
            </a:r>
            <a:endParaRPr lang="en-GB" altLang="en-US" sz="1600" b="1">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13" name="文本框 12"/>
          <p:cNvSpPr txBox="true"/>
          <p:nvPr/>
        </p:nvSpPr>
        <p:spPr>
          <a:xfrm>
            <a:off x="10926445" y="336550"/>
            <a:ext cx="4893945" cy="337185"/>
          </a:xfrm>
          <a:prstGeom prst="rect">
            <a:avLst/>
          </a:prstGeom>
          <a:noFill/>
          <a:ln w="28575" cmpd="sng">
            <a:solidFill>
              <a:srgbClr val="C00000"/>
            </a:solidFill>
            <a:prstDash val="solid"/>
          </a:ln>
        </p:spPr>
        <p:txBody>
          <a:bodyPr wrap="square" rtlCol="0">
            <a:spAutoFit/>
          </a:bodyPr>
          <a:p>
            <a:pPr algn="l" rtl="0"/>
            <a:r>
              <a:rPr lang="en-GB" sz="1600" b="1" i="0" u="none" baseline="0">
                <a:latin typeface="Times New Roman" panose="02020603050405020304" charset="0"/>
                <a:ea typeface="微软雅黑" panose="020B0503020204020204" pitchFamily="34" charset="-122"/>
                <a:cs typeface="Times New Roman" panose="02020603050405020304" charset="0"/>
                <a:sym typeface="+mn-ea"/>
              </a:rPr>
              <a:t>5G Sharing</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true"/>
          <p:nvPr/>
        </p:nvSpPr>
        <p:spPr>
          <a:xfrm>
            <a:off x="852170" y="1047115"/>
            <a:ext cx="10455910" cy="2630170"/>
          </a:xfrm>
          <a:prstGeom prst="rect">
            <a:avLst/>
          </a:prstGeom>
          <a:noFill/>
        </p:spPr>
        <p:txBody>
          <a:bodyPr wrap="square" rtlCol="0">
            <a:spAutoFit/>
          </a:bodyPr>
          <a:p>
            <a:pPr algn="just" rtl="0">
              <a:lnSpc>
                <a:spcPct val="150000"/>
              </a:lnSpc>
            </a:pPr>
            <a:r>
              <a:rPr lang="en-GB" b="1" i="0" u="none" baseline="0">
                <a:latin typeface="Times New Roman" panose="02020603050405020304" charset="0"/>
                <a:ea typeface="微软雅黑" panose="020B0503020204020204" pitchFamily="34" charset="-122"/>
                <a:cs typeface="Times New Roman" panose="02020603050405020304" charset="0"/>
              </a:rPr>
              <a:t>Innovation of 5G-enabled, intelligent vehicle networking system</a:t>
            </a:r>
            <a:endParaRPr lang="en-GB" b="1" i="0" u="none" baseline="0">
              <a:latin typeface="Times New Roman" panose="02020603050405020304" charset="0"/>
              <a:ea typeface="微软雅黑" panose="020B0503020204020204" pitchFamily="34" charset="-122"/>
              <a:cs typeface="Times New Roman" panose="02020603050405020304" charset="0"/>
            </a:endParaRPr>
          </a:p>
          <a:p>
            <a:pPr algn="just" rtl="0">
              <a:lnSpc>
                <a:spcPct val="150000"/>
              </a:lnSpc>
            </a:pP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The 5G-enabled, intelligent vehicle networking system</a:t>
            </a:r>
            <a:r>
              <a:rPr lang="en-GB" sz="1400" b="0" i="0" u="none" baseline="0">
                <a:latin typeface="Times New Roman" panose="02020603050405020304" charset="0"/>
                <a:ea typeface="微软雅黑" panose="020B0503020204020204" pitchFamily="34" charset="-122"/>
                <a:cs typeface="Times New Roman" panose="02020603050405020304" charset="0"/>
              </a:rPr>
              <a:t> is in full application in Winter Olympic Park</a:t>
            </a:r>
            <a:r>
              <a:rPr lang="en-US" altLang="en-GB" sz="1400" b="0" i="0" u="none" baseline="0">
                <a:latin typeface="Times New Roman" panose="02020603050405020304" charset="0"/>
                <a:ea typeface="微软雅黑" panose="020B0503020204020204" pitchFamily="34" charset="-122"/>
                <a:cs typeface="Times New Roman" panose="02020603050405020304" charset="0"/>
              </a:rPr>
              <a:t>s</a:t>
            </a:r>
            <a:r>
              <a:rPr lang="en-GB" sz="1400" b="0" i="0" u="none" baseline="0">
                <a:latin typeface="Times New Roman" panose="02020603050405020304" charset="0"/>
                <a:ea typeface="微软雅黑" panose="020B0503020204020204" pitchFamily="34" charset="-122"/>
                <a:cs typeface="Times New Roman" panose="02020603050405020304" charset="0"/>
              </a:rPr>
              <a:t>. With the innovation of 5G + C-V2X fusion networking, network transmission delay is reduced to less than 10 milliseconds</a:t>
            </a:r>
            <a:r>
              <a:rPr lang="en-US" altLang="en-GB" sz="1400" b="0" i="0" u="none" baseline="0">
                <a:latin typeface="Times New Roman" panose="02020603050405020304" charset="0"/>
                <a:ea typeface="微软雅黑" panose="020B0503020204020204" pitchFamily="34" charset="-122"/>
                <a:cs typeface="Times New Roman" panose="02020603050405020304" charset="0"/>
              </a:rPr>
              <a:t>.</a:t>
            </a:r>
            <a:r>
              <a:rPr lang="en-GB" sz="1400" b="0" i="0" u="none" baseline="0">
                <a:latin typeface="Times New Roman" panose="02020603050405020304" charset="0"/>
                <a:ea typeface="微软雅黑" panose="020B0503020204020204" pitchFamily="34" charset="-122"/>
                <a:cs typeface="Times New Roman" panose="02020603050405020304" charset="0"/>
              </a:rPr>
              <a:t>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Multi-source fusion and high-precision positioning based on 5G + BeiDou</a:t>
            </a:r>
            <a:r>
              <a:rPr lang="en-GB" sz="1400" b="0" i="0" u="none" baseline="0">
                <a:latin typeface="Times New Roman" panose="02020603050405020304" charset="0"/>
                <a:ea typeface="微软雅黑" panose="020B0503020204020204" pitchFamily="34" charset="-122"/>
                <a:cs typeface="Times New Roman" panose="02020603050405020304" charset="0"/>
              </a:rPr>
              <a:t> can satisfy the demand for continuous indoor and outdoor high-precision vehicle positioning at the 0.1 meter level</a:t>
            </a:r>
            <a:r>
              <a:rPr lang="en-US" altLang="en-GB" sz="1400" b="0" i="0" u="none" baseline="0">
                <a:latin typeface="Times New Roman" panose="02020603050405020304" charset="0"/>
                <a:ea typeface="微软雅黑" panose="020B0503020204020204" pitchFamily="34" charset="-122"/>
                <a:cs typeface="Times New Roman" panose="02020603050405020304" charset="0"/>
              </a:rPr>
              <a:t>.</a:t>
            </a:r>
            <a:r>
              <a:rPr lang="en-GB" sz="1400" b="0" i="0" u="none" baseline="0">
                <a:latin typeface="Times New Roman" panose="02020603050405020304" charset="0"/>
                <a:ea typeface="微软雅黑" panose="020B0503020204020204" pitchFamily="34" charset="-122"/>
                <a:cs typeface="Times New Roman" panose="02020603050405020304" charset="0"/>
              </a:rPr>
              <a:t>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The L4 autonomous driving technology based on road-side all-area perception</a:t>
            </a:r>
            <a:r>
              <a:rPr lang="en-GB" sz="1400" b="0" i="0" u="none" baseline="0">
                <a:latin typeface="Times New Roman" panose="02020603050405020304" charset="0"/>
                <a:ea typeface="微软雅黑" panose="020B0503020204020204" pitchFamily="34" charset="-122"/>
                <a:cs typeface="Times New Roman" panose="02020603050405020304" charset="0"/>
              </a:rPr>
              <a:t> overcomes the limitations of narrow sight range and high cost caused by the dependence on vehicle body, which will </a:t>
            </a:r>
            <a:r>
              <a:rPr lang="en-US" altLang="en-GB" sz="1400" b="0" i="0" u="none" baseline="0">
                <a:latin typeface="Times New Roman" panose="02020603050405020304" charset="0"/>
                <a:ea typeface="微软雅黑" panose="020B0503020204020204" pitchFamily="34" charset="-122"/>
                <a:cs typeface="Times New Roman" panose="02020603050405020304" charset="0"/>
              </a:rPr>
              <a:t>accelerate the development of</a:t>
            </a:r>
            <a:r>
              <a:rPr lang="en-GB" sz="1400" b="0" i="0" u="none" baseline="0">
                <a:latin typeface="Times New Roman" panose="02020603050405020304" charset="0"/>
                <a:ea typeface="微软雅黑" panose="020B0503020204020204" pitchFamily="34" charset="-122"/>
                <a:cs typeface="Times New Roman" panose="02020603050405020304" charset="0"/>
              </a:rPr>
              <a:t> the automotive industry and give rise to new business models.</a:t>
            </a:r>
            <a:endParaRPr lang="en-GB" altLang="en-US" sz="1400" dirty="0">
              <a:latin typeface="Times New Roman" panose="02020603050405020304" charset="0"/>
              <a:ea typeface="微软雅黑" panose="020B0503020204020204" pitchFamily="34" charset="-122"/>
              <a:cs typeface="Times New Roman" panose="02020603050405020304" charset="0"/>
            </a:endParaRPr>
          </a:p>
        </p:txBody>
      </p:sp>
      <p:pic>
        <p:nvPicPr>
          <p:cNvPr id="9" name="图片 8" descr="科技冬奥园区主系统"/>
          <p:cNvPicPr>
            <a:picLocks noChangeAspect="true"/>
          </p:cNvPicPr>
          <p:nvPr/>
        </p:nvPicPr>
        <p:blipFill>
          <a:blip r:embed="rId2"/>
          <a:stretch>
            <a:fillRect/>
          </a:stretch>
        </p:blipFill>
        <p:spPr>
          <a:xfrm>
            <a:off x="1547495" y="3825875"/>
            <a:ext cx="3171190" cy="2147570"/>
          </a:xfrm>
          <a:prstGeom prst="rect">
            <a:avLst/>
          </a:prstGeom>
        </p:spPr>
      </p:pic>
      <p:pic>
        <p:nvPicPr>
          <p:cNvPr id="4" name="图片 3" descr="2221"/>
          <p:cNvPicPr>
            <a:picLocks noChangeAspect="true"/>
          </p:cNvPicPr>
          <p:nvPr/>
        </p:nvPicPr>
        <p:blipFill>
          <a:blip r:embed="rId3"/>
          <a:stretch>
            <a:fillRect/>
          </a:stretch>
        </p:blipFill>
        <p:spPr>
          <a:xfrm>
            <a:off x="-1384935" y="-690880"/>
            <a:ext cx="3923665" cy="2775585"/>
          </a:xfrm>
          <a:prstGeom prst="rect">
            <a:avLst/>
          </a:prstGeom>
        </p:spPr>
      </p:pic>
      <p:grpSp>
        <p:nvGrpSpPr>
          <p:cNvPr id="6" name="组合 5"/>
          <p:cNvGrpSpPr/>
          <p:nvPr/>
        </p:nvGrpSpPr>
        <p:grpSpPr>
          <a:xfrm>
            <a:off x="851862" y="336554"/>
            <a:ext cx="2627582" cy="636825"/>
            <a:chOff x="851862" y="347384"/>
            <a:chExt cx="2627582" cy="636825"/>
          </a:xfrm>
        </p:grpSpPr>
        <p:sp>
          <p:nvSpPr>
            <p:cNvPr id="12" name="文本框 11"/>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pic>
        <p:nvPicPr>
          <p:cNvPr id="15" name="图片 14" descr="C:\Users\win\Desktop\图片1.jpg图片1"/>
          <p:cNvPicPr>
            <a:picLocks noChangeAspect="true"/>
          </p:cNvPicPr>
          <p:nvPr/>
        </p:nvPicPr>
        <p:blipFill>
          <a:blip r:embed="rId4"/>
          <a:srcRect/>
          <a:stretch>
            <a:fillRect/>
          </a:stretch>
        </p:blipFill>
        <p:spPr>
          <a:xfrm>
            <a:off x="5945084" y="3825571"/>
            <a:ext cx="3688715" cy="214757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2" name="文本框 1"/>
          <p:cNvSpPr txBox="true"/>
          <p:nvPr/>
        </p:nvSpPr>
        <p:spPr>
          <a:xfrm>
            <a:off x="786765" y="1071245"/>
            <a:ext cx="10215245" cy="2788285"/>
          </a:xfrm>
          <a:prstGeom prst="rect">
            <a:avLst/>
          </a:prstGeom>
          <a:noFill/>
        </p:spPr>
        <p:txBody>
          <a:bodyPr wrap="square" rtlCol="0">
            <a:spAutoFit/>
          </a:bodyPr>
          <a:p>
            <a:pPr algn="just" rtl="0">
              <a:lnSpc>
                <a:spcPct val="150000"/>
              </a:lnSpc>
            </a:pPr>
            <a:r>
              <a:rPr lang="en-GB" b="1" i="0" u="none" baseline="0">
                <a:latin typeface="Times New Roman" panose="02020603050405020304" charset="0"/>
                <a:ea typeface="微软雅黑" panose="020B0503020204020204" pitchFamily="34" charset="-122"/>
                <a:cs typeface="Times New Roman" panose="02020603050405020304" charset="0"/>
              </a:rPr>
              <a:t>Reliable 5G communication network in complex and extreme environments</a:t>
            </a:r>
            <a:endParaRPr lang="en-GB" altLang="en-US" b="1">
              <a:latin typeface="Times New Roman" panose="02020603050405020304" charset="0"/>
              <a:ea typeface="微软雅黑" panose="020B0503020204020204" pitchFamily="34" charset="-122"/>
              <a:cs typeface="Times New Roman" panose="02020603050405020304" charset="0"/>
            </a:endParaRPr>
          </a:p>
          <a:p>
            <a:pPr algn="just" rtl="0">
              <a:lnSpc>
                <a:spcPct val="140000"/>
              </a:lnSpc>
            </a:pPr>
            <a:r>
              <a:rPr lang="en-GB" sz="1400" b="0" i="0" u="none" baseline="0">
                <a:latin typeface="Times New Roman" panose="02020603050405020304" charset="0"/>
                <a:ea typeface="微软雅黑" panose="020B0503020204020204" pitchFamily="34" charset="-122"/>
                <a:cs typeface="Times New Roman" panose="02020603050405020304" charset="0"/>
              </a:rPr>
              <a:t>The new 5G base station adapted to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high altitude, high wind speed, high coldness</a:t>
            </a:r>
            <a:r>
              <a:rPr lang="en-GB" sz="1600" b="1" i="0" u="none" baseline="0">
                <a:latin typeface="Times New Roman" panose="02020603050405020304" charset="0"/>
                <a:ea typeface="微软雅黑" panose="020B0503020204020204" pitchFamily="34" charset="-122"/>
                <a:cs typeface="Times New Roman" panose="02020603050405020304" charset="0"/>
              </a:rPr>
              <a:t> and other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harsh natural conditions</a:t>
            </a:r>
            <a:r>
              <a:rPr lang="en-GB" sz="1400" b="0" i="0" u="none" baseline="0">
                <a:latin typeface="Times New Roman" panose="02020603050405020304" charset="0"/>
                <a:ea typeface="微软雅黑" panose="020B0503020204020204" pitchFamily="34" charset="-122"/>
                <a:cs typeface="Times New Roman" panose="02020603050405020304" charset="0"/>
              </a:rPr>
              <a:t> has been providing stable live services for a year at an altitude of over 5,000 meters in the Mount Qomolangma (Mount Everest), achieving 5G communication under extreme natural conditions.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The 200 megahertz large-bandwidth outdoor base station and the 300 megahertz ultra-large-bandwidth indoor base station equipment are able to meet the demands for large-bandwidth and high-capacity services during the Winter Olympics</a:t>
            </a:r>
            <a:r>
              <a:rPr lang="en-GB" sz="14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a:t>
            </a:r>
            <a:r>
              <a:rPr lang="en-GB" sz="1400" b="0" i="0" u="none" baseline="0">
                <a:solidFill>
                  <a:schemeClr val="tx1"/>
                </a:solidFill>
                <a:latin typeface="Times New Roman" panose="02020603050405020304" charset="0"/>
                <a:ea typeface="微软雅黑" panose="020B0503020204020204" pitchFamily="34" charset="-122"/>
                <a:cs typeface="Times New Roman" panose="02020603050405020304" charset="0"/>
              </a:rPr>
              <a:t> </a:t>
            </a:r>
            <a:r>
              <a:rPr lang="en-GB" sz="1400" b="0" i="0" u="none" baseline="0">
                <a:latin typeface="Times New Roman" panose="02020603050405020304" charset="0"/>
                <a:ea typeface="微软雅黑" panose="020B0503020204020204" pitchFamily="34" charset="-122"/>
                <a:cs typeface="Times New Roman" panose="02020603050405020304" charset="0"/>
              </a:rPr>
              <a:t>They have been fully tested in the test tournament, and are able to provide safe, stable and reliable services for a long time, offering a potential solution for the construction of 5G networks in subsequent extreme scenarios.</a:t>
            </a:r>
            <a:endParaRPr lang="en-GB" altLang="zh-CN" sz="1400">
              <a:latin typeface="Times New Roman" panose="02020603050405020304" charset="0"/>
              <a:ea typeface="微软雅黑" panose="020B0503020204020204" pitchFamily="34" charset="-122"/>
              <a:cs typeface="Times New Roman" panose="02020603050405020304" charset="0"/>
            </a:endParaRPr>
          </a:p>
        </p:txBody>
      </p:sp>
      <p:pic>
        <p:nvPicPr>
          <p:cNvPr id="6" name="图片 5"/>
          <p:cNvPicPr>
            <a:picLocks noChangeAspect="true"/>
          </p:cNvPicPr>
          <p:nvPr/>
        </p:nvPicPr>
        <p:blipFill>
          <a:blip r:embed="rId2"/>
          <a:stretch>
            <a:fillRect/>
          </a:stretch>
        </p:blipFill>
        <p:spPr>
          <a:xfrm>
            <a:off x="857885" y="4044950"/>
            <a:ext cx="7165340" cy="2118360"/>
          </a:xfrm>
          <a:prstGeom prst="rect">
            <a:avLst/>
          </a:prstGeom>
        </p:spPr>
      </p:pic>
      <p:pic>
        <p:nvPicPr>
          <p:cNvPr id="4" name="图片 3" descr="2221"/>
          <p:cNvPicPr>
            <a:picLocks noChangeAspect="true"/>
          </p:cNvPicPr>
          <p:nvPr/>
        </p:nvPicPr>
        <p:blipFill>
          <a:blip r:embed="rId3"/>
          <a:stretch>
            <a:fillRect/>
          </a:stretch>
        </p:blipFill>
        <p:spPr>
          <a:xfrm>
            <a:off x="-1384935" y="-690880"/>
            <a:ext cx="3923665" cy="2775585"/>
          </a:xfrm>
          <a:prstGeom prst="rect">
            <a:avLst/>
          </a:prstGeom>
        </p:spPr>
      </p:pic>
      <p:grpSp>
        <p:nvGrpSpPr>
          <p:cNvPr id="3" name="组合 2"/>
          <p:cNvGrpSpPr/>
          <p:nvPr/>
        </p:nvGrpSpPr>
        <p:grpSpPr>
          <a:xfrm>
            <a:off x="851862" y="336554"/>
            <a:ext cx="2627582" cy="636825"/>
            <a:chOff x="851862" y="347384"/>
            <a:chExt cx="2627582" cy="636825"/>
          </a:xfrm>
        </p:grpSpPr>
        <p:sp>
          <p:nvSpPr>
            <p:cNvPr id="9" name="文本框 8"/>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
        <p:nvSpPr>
          <p:cNvPr id="14" name="文本框 13"/>
          <p:cNvSpPr txBox="true"/>
          <p:nvPr/>
        </p:nvSpPr>
        <p:spPr>
          <a:xfrm>
            <a:off x="10926445" y="336550"/>
            <a:ext cx="4893945" cy="337185"/>
          </a:xfrm>
          <a:prstGeom prst="rect">
            <a:avLst/>
          </a:prstGeom>
          <a:noFill/>
          <a:ln w="28575" cmpd="sng">
            <a:solidFill>
              <a:srgbClr val="C00000"/>
            </a:solidFill>
            <a:prstDash val="solid"/>
          </a:ln>
        </p:spPr>
        <p:txBody>
          <a:bodyPr wrap="square" rtlCol="0">
            <a:spAutoFit/>
          </a:bodyPr>
          <a:p>
            <a:pPr algn="l" rtl="0"/>
            <a:r>
              <a:rPr lang="en-GB" sz="1600" b="1" i="0" u="none" baseline="0">
                <a:latin typeface="Times New Roman" panose="02020603050405020304" charset="0"/>
                <a:ea typeface="微软雅黑" panose="020B0503020204020204" pitchFamily="34" charset="-122"/>
                <a:cs typeface="Times New Roman" panose="02020603050405020304" charset="0"/>
                <a:sym typeface="+mn-ea"/>
              </a:rPr>
              <a:t>5G Sharing</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框 8"/>
          <p:cNvSpPr/>
          <p:nvPr/>
        </p:nvSpPr>
        <p:spPr bwMode="auto">
          <a:xfrm>
            <a:off x="10830560" y="4496435"/>
            <a:ext cx="1361440" cy="2361565"/>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sp>
        <p:nvSpPr>
          <p:cNvPr id="11" name="文字框 5"/>
          <p:cNvSpPr/>
          <p:nvPr/>
        </p:nvSpPr>
        <p:spPr bwMode="auto">
          <a:xfrm>
            <a:off x="5599430" y="5796280"/>
            <a:ext cx="5240020" cy="1061720"/>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adFill>
            <a:gsLst>
              <a:gs pos="0">
                <a:srgbClr val="E30000"/>
              </a:gs>
              <a:gs pos="100000">
                <a:srgbClr val="760303"/>
              </a:gs>
            </a:gsLst>
            <a:lin scaled="false"/>
          </a:gradFill>
          <a:ln>
            <a:noFill/>
          </a:ln>
        </p:spPr>
        <p:txBody>
          <a:bodyPr/>
          <a:p>
            <a:endParaRPr lang="en-GB" altLang="en-US" sz="2800">
              <a:latin typeface="思源黑体 CN Bold" panose="020B0800000000000000" pitchFamily="34" charset="-122"/>
              <a:ea typeface="阿里巴巴普惠体 L" panose="00020600040101010101" pitchFamily="18" charset="-122"/>
              <a:cs typeface="阿里巴巴普惠体 L" panose="00020600040101010101" pitchFamily="18" charset="-122"/>
              <a:sym typeface="思源黑体 CN Bold" panose="020B0800000000000000" pitchFamily="34" charset="-122"/>
            </a:endParaRPr>
          </a:p>
        </p:txBody>
      </p:sp>
      <p:pic>
        <p:nvPicPr>
          <p:cNvPr id="8" name="图片 7" descr="微信图片_20220117192848"/>
          <p:cNvPicPr>
            <a:picLocks noChangeAspect="true"/>
          </p:cNvPicPr>
          <p:nvPr/>
        </p:nvPicPr>
        <p:blipFill>
          <a:blip r:embed="rId1"/>
          <a:stretch>
            <a:fillRect/>
          </a:stretch>
        </p:blipFill>
        <p:spPr>
          <a:xfrm>
            <a:off x="11127105" y="5558790"/>
            <a:ext cx="822960" cy="975360"/>
          </a:xfrm>
          <a:prstGeom prst="rect">
            <a:avLst/>
          </a:prstGeom>
        </p:spPr>
      </p:pic>
      <p:sp>
        <p:nvSpPr>
          <p:cNvPr id="13" name="文本框 12"/>
          <p:cNvSpPr txBox="true"/>
          <p:nvPr/>
        </p:nvSpPr>
        <p:spPr>
          <a:xfrm>
            <a:off x="9947275" y="336550"/>
            <a:ext cx="2484120" cy="337185"/>
          </a:xfrm>
          <a:prstGeom prst="rect">
            <a:avLst/>
          </a:prstGeom>
          <a:noFill/>
          <a:ln w="28575" cmpd="sng">
            <a:solidFill>
              <a:srgbClr val="C00000"/>
            </a:solidFill>
            <a:prstDash val="solid"/>
          </a:ln>
        </p:spPr>
        <p:txBody>
          <a:bodyPr wrap="square" rtlCol="0">
            <a:spAutoFit/>
          </a:bodyPr>
          <a:p>
            <a:pPr algn="l" rtl="0"/>
            <a:r>
              <a:rPr lang="en-GB" sz="1600" b="1" i="0" u="none" baseline="0">
                <a:solidFill>
                  <a:schemeClr val="tx1"/>
                </a:solidFill>
                <a:latin typeface="Times New Roman" panose="02020603050405020304" charset="0"/>
                <a:ea typeface="微软雅黑" panose="020B0503020204020204" pitchFamily="34" charset="-122"/>
                <a:cs typeface="Times New Roman" panose="02020603050405020304" charset="0"/>
              </a:rPr>
              <a:t>Smart Game-watching</a:t>
            </a:r>
            <a:endParaRPr lang="en-GB" altLang="en-US" sz="1600" b="1" i="0" u="none" baseline="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
        <p:nvSpPr>
          <p:cNvPr id="14" name="文本框 13"/>
          <p:cNvSpPr txBox="true"/>
          <p:nvPr/>
        </p:nvSpPr>
        <p:spPr>
          <a:xfrm>
            <a:off x="3169285" y="340995"/>
            <a:ext cx="8654415" cy="3276600"/>
          </a:xfrm>
          <a:prstGeom prst="rect">
            <a:avLst/>
          </a:prstGeom>
          <a:noFill/>
        </p:spPr>
        <p:txBody>
          <a:bodyPr wrap="square" rtlCol="0">
            <a:spAutoFit/>
          </a:bodyPr>
          <a:p>
            <a:pPr marR="0" indent="0" algn="l" defTabSz="914400" rtl="0" fontAlgn="auto">
              <a:lnSpc>
                <a:spcPct val="150000"/>
              </a:lnSpc>
              <a:spcBef>
                <a:spcPts val="0"/>
              </a:spcBef>
              <a:spcAft>
                <a:spcPts val="0"/>
              </a:spcAft>
              <a:buClrTx/>
              <a:buSzTx/>
              <a:buFontTx/>
              <a:buNone/>
              <a:defRPr/>
            </a:pPr>
            <a:endPar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endParaRPr>
          </a:p>
          <a:p>
            <a:pPr marR="0" indent="0" algn="l" defTabSz="914400" rtl="0" fontAlgn="auto">
              <a:lnSpc>
                <a:spcPct val="150000"/>
              </a:lnSpc>
              <a:spcBef>
                <a:spcPts val="0"/>
              </a:spcBef>
              <a:spcAft>
                <a:spcPts val="0"/>
              </a:spcAft>
              <a:buClrTx/>
              <a:buSzTx/>
              <a:buFontTx/>
              <a:buNone/>
              <a:defRPr/>
            </a:pPr>
            <a:r>
              <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sym typeface="+mn-ea"/>
              </a:rPr>
              <a:t>Interactive, multi-dimensional game-watching experience technologies and systems</a:t>
            </a:r>
            <a:endParaRPr lang="en-GB" altLang="zh-CN" b="1" dirty="0">
              <a:solidFill>
                <a:srgbClr val="000000"/>
              </a:solidFill>
              <a:latin typeface="Times New Roman" panose="02020603050405020304" charset="0"/>
              <a:ea typeface="微软雅黑" panose="020B0503020204020204" pitchFamily="34" charset="-122"/>
              <a:cs typeface="Times New Roman" panose="02020603050405020304" charset="0"/>
              <a:sym typeface="+mn-ea"/>
            </a:endParaRPr>
          </a:p>
          <a:p>
            <a:pPr marR="0" indent="0" algn="just" defTabSz="914400" rtl="0" fontAlgn="auto">
              <a:lnSpc>
                <a:spcPct val="150000"/>
              </a:lnSpc>
              <a:spcBef>
                <a:spcPts val="0"/>
              </a:spcBef>
              <a:spcAft>
                <a:spcPts val="0"/>
              </a:spcAft>
              <a:buClrTx/>
              <a:buSzTx/>
              <a:buFontTx/>
              <a:buNone/>
              <a:defRPr/>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Considering the special features of the ice and snow sports,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homegrown</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8K + VR live streaming system</a:t>
            </a:r>
            <a:r>
              <a:rPr lang="en-GB" sz="1600" b="1" i="0" u="none" baseline="0">
                <a:solidFill>
                  <a:srgbClr val="000000"/>
                </a:solidFill>
                <a:latin typeface="Times New Roman" panose="02020603050405020304" charset="0"/>
                <a:ea typeface="微软雅黑" panose="020B0503020204020204" pitchFamily="34" charset="-122"/>
                <a:cs typeface="Times New Roman" panose="02020603050405020304" charset="0"/>
              </a:rPr>
              <a:t> and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6DoF VR</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technology will be used in the demonstrative broadcasting of </a:t>
            </a:r>
            <a:r>
              <a:rPr lang="en-GB" sz="1400">
                <a:solidFill>
                  <a:srgbClr val="000000"/>
                </a:solidFill>
                <a:latin typeface="Times New Roman" panose="02020603050405020304" charset="0"/>
                <a:ea typeface="微软雅黑" panose="020B0503020204020204" pitchFamily="34" charset="-122"/>
                <a:cs typeface="Times New Roman" panose="02020603050405020304" charset="0"/>
                <a:sym typeface="+mn-ea"/>
              </a:rPr>
              <a:t>the Winter Olympics</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events. The viewers can watch VR live broadcasting through their cell phone</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s</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VR headset</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s</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and TV screen</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s</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overcoming the limitations of fixed perspective and passive viewing in traditional broadcasting and revolutionizing the user viewing experience. The project has given a boost to the development of ultra-high-definition VR content and the industry of VR display equipment and promoted the application of 5G technology. It will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bring in more</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people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to </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watch the games, add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a new</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technolog</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ical</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a:t>
            </a:r>
            <a:r>
              <a:rPr lang="en-US" alt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element</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to the Winter Olympics, and inject new impetus to the Winter Olympics economy.</a:t>
            </a:r>
            <a:endParaRPr lang="en-GB" altLang="en-US" sz="1400" b="0" i="0" u="none" baseline="0" dirty="0">
              <a:solidFill>
                <a:srgbClr val="000000"/>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2" name="图片 1" descr="2021.4月测试赛期间，在国家体育馆使用VR设备观赛"/>
          <p:cNvPicPr>
            <a:picLocks noChangeAspect="true"/>
          </p:cNvPicPr>
          <p:nvPr/>
        </p:nvPicPr>
        <p:blipFill>
          <a:blip r:embed="rId2"/>
          <a:srcRect t="12952" b="8635"/>
          <a:stretch>
            <a:fillRect/>
          </a:stretch>
        </p:blipFill>
        <p:spPr>
          <a:xfrm>
            <a:off x="408305" y="1619885"/>
            <a:ext cx="2581275" cy="1568450"/>
          </a:xfrm>
          <a:prstGeom prst="rect">
            <a:avLst/>
          </a:prstGeom>
        </p:spPr>
      </p:pic>
      <p:sp>
        <p:nvSpPr>
          <p:cNvPr id="102" name="文本框 101"/>
          <p:cNvSpPr txBox="true"/>
          <p:nvPr/>
        </p:nvSpPr>
        <p:spPr>
          <a:xfrm>
            <a:off x="3169285" y="3618230"/>
            <a:ext cx="6904355" cy="2861310"/>
          </a:xfrm>
          <a:prstGeom prst="rect">
            <a:avLst/>
          </a:prstGeom>
          <a:noFill/>
          <a:ln w="9525">
            <a:noFill/>
          </a:ln>
        </p:spPr>
        <p:txBody>
          <a:bodyPr wrap="square">
            <a:spAutoFit/>
          </a:bodyPr>
          <a:p>
            <a:pPr algn="l" rtl="0">
              <a:lnSpc>
                <a:spcPct val="150000"/>
              </a:lnSpc>
              <a:spcBef>
                <a:spcPts val="0"/>
              </a:spcBef>
              <a:spcAft>
                <a:spcPts val="0"/>
              </a:spcAft>
              <a:buClrTx/>
              <a:buSzTx/>
              <a:buFontTx/>
              <a:defRPr/>
            </a:pPr>
            <a:r>
              <a:rPr lang="en-GB" b="1" i="0" u="none" baseline="0">
                <a:solidFill>
                  <a:srgbClr val="000000"/>
                </a:solidFill>
                <a:latin typeface="Times New Roman" panose="02020603050405020304" charset="0"/>
                <a:ea typeface="微软雅黑" panose="020B0503020204020204" pitchFamily="34" charset="-122"/>
                <a:cs typeface="Times New Roman" panose="02020603050405020304" charset="0"/>
              </a:rPr>
              <a:t>Ultra HD 8K digital broadcasting technology and system</a:t>
            </a:r>
            <a:endParaRPr lang="en-GB" altLang="zh-CN" b="1" dirty="0">
              <a:solidFill>
                <a:srgbClr val="000000"/>
              </a:solidFill>
              <a:latin typeface="Times New Roman" panose="02020603050405020304" charset="0"/>
              <a:ea typeface="微软雅黑" panose="020B0503020204020204" pitchFamily="34" charset="-122"/>
              <a:cs typeface="Times New Roman" panose="02020603050405020304" charset="0"/>
            </a:endParaRPr>
          </a:p>
          <a:p>
            <a:pPr indent="0" algn="just" rtl="0" fontAlgn="auto">
              <a:lnSpc>
                <a:spcPct val="150000"/>
              </a:lnSpc>
            </a:pP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The innovative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5G + 8K portable transmission system</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which combines the 5G + 8K ultra HD transmission system with the ultra-high bandwidth of 5G network, provides 8K ultra HD video broadcast-quality coding transmission. Through the built-in 5G module multi-channel bandwidth intelligent data allocation, multi-channel data aggregation and other technologies, the system ensures 8K ultra HD video transmission in the 5G network with </a:t>
            </a:r>
            <a:r>
              <a:rPr lang="en-GB" sz="1600" b="1" i="0" u="none" baseline="0">
                <a:solidFill>
                  <a:schemeClr val="accent5">
                    <a:lumMod val="75000"/>
                  </a:schemeClr>
                </a:solidFill>
                <a:latin typeface="Times New Roman" panose="02020603050405020304" charset="0"/>
                <a:ea typeface="微软雅黑" panose="020B0503020204020204" pitchFamily="34" charset="-122"/>
                <a:cs typeface="Times New Roman" panose="02020603050405020304" charset="0"/>
              </a:rPr>
              <a:t>high stability, high reliability and high quality</a:t>
            </a:r>
            <a:r>
              <a:rPr lang="en-GB" sz="1400" b="0" i="0" u="none" baseline="0">
                <a:solidFill>
                  <a:srgbClr val="000000"/>
                </a:solidFill>
                <a:latin typeface="Times New Roman" panose="02020603050405020304" charset="0"/>
                <a:ea typeface="微软雅黑" panose="020B0503020204020204" pitchFamily="34" charset="-122"/>
                <a:cs typeface="Times New Roman" panose="02020603050405020304" charset="0"/>
              </a:rPr>
              <a:t> in a single-cameraman backpack scenario.</a:t>
            </a:r>
            <a:endParaRPr lang="en-GB" altLang="zh-CN" sz="1400" b="0" i="0" u="none" baseline="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pic>
        <p:nvPicPr>
          <p:cNvPr id="3" name="图片 2"/>
          <p:cNvPicPr>
            <a:picLocks noChangeAspect="true"/>
          </p:cNvPicPr>
          <p:nvPr/>
        </p:nvPicPr>
        <p:blipFill>
          <a:blip r:embed="rId3"/>
          <a:srcRect l="5793" r="5408"/>
          <a:stretch>
            <a:fillRect/>
          </a:stretch>
        </p:blipFill>
        <p:spPr>
          <a:xfrm>
            <a:off x="321945" y="4227830"/>
            <a:ext cx="2753995" cy="1587500"/>
          </a:xfrm>
          <a:prstGeom prst="rect">
            <a:avLst/>
          </a:prstGeom>
        </p:spPr>
      </p:pic>
      <p:pic>
        <p:nvPicPr>
          <p:cNvPr id="9" name="图片 8" descr="2221"/>
          <p:cNvPicPr>
            <a:picLocks noChangeAspect="true"/>
          </p:cNvPicPr>
          <p:nvPr/>
        </p:nvPicPr>
        <p:blipFill>
          <a:blip r:embed="rId4"/>
          <a:stretch>
            <a:fillRect/>
          </a:stretch>
        </p:blipFill>
        <p:spPr>
          <a:xfrm>
            <a:off x="-1384935" y="-690880"/>
            <a:ext cx="3923665" cy="2775585"/>
          </a:xfrm>
          <a:prstGeom prst="rect">
            <a:avLst/>
          </a:prstGeom>
        </p:spPr>
      </p:pic>
      <p:grpSp>
        <p:nvGrpSpPr>
          <p:cNvPr id="28" name="组合 27"/>
          <p:cNvGrpSpPr/>
          <p:nvPr/>
        </p:nvGrpSpPr>
        <p:grpSpPr>
          <a:xfrm>
            <a:off x="851862" y="336554"/>
            <a:ext cx="2627582" cy="636825"/>
            <a:chOff x="851862" y="347384"/>
            <a:chExt cx="2627582" cy="636825"/>
          </a:xfrm>
        </p:grpSpPr>
        <p:sp>
          <p:nvSpPr>
            <p:cNvPr id="5" name="文本框 4"/>
            <p:cNvSpPr txBox="true"/>
            <p:nvPr/>
          </p:nvSpPr>
          <p:spPr>
            <a:xfrm>
              <a:off x="858164" y="347384"/>
              <a:ext cx="2621280" cy="33718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中华人民共和国科学技术部</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true"/>
            <p:nvPr/>
          </p:nvSpPr>
          <p:spPr>
            <a:xfrm>
              <a:off x="851862" y="585429"/>
              <a:ext cx="243078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rPr>
                <a:t>Ministry of Science and Technology of the People＇s Republic of China</a:t>
              </a:r>
              <a:endParaRPr kumimoji="0" lang="en-US" altLang="zh-CN" sz="1000" b="1" i="0" u="none" strike="noStrike" kern="1200" cap="none" spc="0" normalizeH="0" baseline="0" noProof="0" dirty="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13898</Words>
  <Application>WPS 演示</Application>
  <PresentationFormat>宽屏</PresentationFormat>
  <Paragraphs>173</Paragraphs>
  <Slides>16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Times New Roman</vt:lpstr>
      <vt:lpstr>等线</vt:lpstr>
      <vt:lpstr>微软雅黑</vt:lpstr>
      <vt:lpstr>黑体</vt:lpstr>
      <vt:lpstr>思源黑体 CN Bold</vt:lpstr>
      <vt:lpstr>阿里巴巴普惠体 L</vt:lpstr>
      <vt:lpstr>Arial Unicode MS</vt:lpstr>
      <vt:lpstr>等线 Light</vt:lpstr>
      <vt:lpstr>方正黑体_GBK</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hzs_haonan</cp:lastModifiedBy>
  <cp:revision>112</cp:revision>
  <dcterms:created xsi:type="dcterms:W3CDTF">2022-01-29T00:22:51Z</dcterms:created>
  <dcterms:modified xsi:type="dcterms:W3CDTF">2022-01-29T00:22:51Z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2052-11.8.2.10505</vt:lpwstr>
  </property>
  <property fmtid="{D5CDD505-2E9C-101B-9397-08002B2CF9AE}" pid="3" name="KSOTemplateUUID">
    <vt:lpwstr>v1.0_mb_bV2/qjlN1LnlwLcXQAclFg==</vt:lpwstr>
  </property>
  <property fmtid="{D5CDD505-2E9C-101B-9397-08002B2CF9AE}" pid="4" name="ICV">
    <vt:lpwstr>4D81904016CB48B1B171043FD7C8D3D4</vt:lpwstr>
  </property>
</Properties>
</file>